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73" r:id="rId2"/>
    <p:sldId id="274" r:id="rId3"/>
    <p:sldId id="265" r:id="rId4"/>
    <p:sldId id="275" r:id="rId5"/>
    <p:sldId id="276" r:id="rId6"/>
    <p:sldId id="27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D7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6291"/>
  </p:normalViewPr>
  <p:slideViewPr>
    <p:cSldViewPr snapToGrid="0" snapToObjects="1">
      <p:cViewPr varScale="1">
        <p:scale>
          <a:sx n="114" d="100"/>
          <a:sy n="114" d="100"/>
        </p:scale>
        <p:origin x="438"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40C3C8-3B4C-FB4F-8234-2BE29044AB7E}" type="datetimeFigureOut">
              <a:rPr lang="en-US" smtClean="0"/>
              <a:t>9/22/2021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84B4E2-4503-3245-95C2-80DE2DC1755B}" type="slidenum">
              <a:rPr lang="en-US" smtClean="0"/>
              <a:t>‹#›</a:t>
            </a:fld>
            <a:endParaRPr lang="en-US"/>
          </a:p>
        </p:txBody>
      </p:sp>
    </p:spTree>
    <p:extLst>
      <p:ext uri="{BB962C8B-B14F-4D97-AF65-F5344CB8AC3E}">
        <p14:creationId xmlns:p14="http://schemas.microsoft.com/office/powerpoint/2010/main" val="183737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ChangeArrowheads="1" noTextEdit="1"/>
          </p:cNvSpPr>
          <p:nvPr>
            <p:ph type="sldImg"/>
          </p:nvPr>
        </p:nvSpPr>
        <p:spPr>
          <a:ln/>
        </p:spPr>
      </p:sp>
      <p:sp>
        <p:nvSpPr>
          <p:cNvPr id="11267" name="Notes Placeholder 2"/>
          <p:cNvSpPr>
            <a:spLocks noGrp="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tLang="en-US" dirty="0">
              <a:latin typeface="Arial" panose="020B0604020202020204" pitchFamily="34" charset="0"/>
            </a:endParaRPr>
          </a:p>
        </p:txBody>
      </p:sp>
      <p:sp>
        <p:nvSpPr>
          <p:cNvPr id="12292" name="Slide Number Placeholder 3"/>
          <p:cNvSpPr>
            <a:spLocks noGrp="1"/>
          </p:cNvSpPr>
          <p:nvPr>
            <p:ph type="sldNum" sz="quarter" idx="5"/>
          </p:nvPr>
        </p:nvSpPr>
        <p:spPr>
          <a:noFill/>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C0FB5F8-F7C2-4D2C-8AD0-E9CEA42B6B11}" type="slidenum">
              <a:rPr lang="en-GB" altLang="en-US" smtClean="0">
                <a:latin typeface="Arial" panose="020B0604020202020204" pitchFamily="34" charset="0"/>
                <a:ea typeface="MS PGothic" panose="020B0600070205080204" pitchFamily="34" charset="-128"/>
              </a:rPr>
              <a:pPr fontAlgn="base">
                <a:spcBef>
                  <a:spcPct val="0"/>
                </a:spcBef>
                <a:spcAft>
                  <a:spcPct val="0"/>
                </a:spcAft>
              </a:pPr>
              <a:t>1</a:t>
            </a:fld>
            <a:endParaRPr lang="en-GB" altLang="en-US">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913322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50EAD-22FE-A943-9612-588CF59DC4A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FB22F0D9-1F42-484D-A872-6EF4C3E53F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72AC03D7-DA5A-704F-8C6E-266983F52C75}"/>
              </a:ext>
            </a:extLst>
          </p:cNvPr>
          <p:cNvSpPr>
            <a:spLocks noGrp="1"/>
          </p:cNvSpPr>
          <p:nvPr>
            <p:ph type="dt" sz="half" idx="10"/>
          </p:nvPr>
        </p:nvSpPr>
        <p:spPr/>
        <p:txBody>
          <a:bodyPr/>
          <a:lstStyle/>
          <a:p>
            <a:fld id="{6F3C4EFB-9C94-F64D-BED7-23635817878B}" type="datetimeFigureOut">
              <a:rPr lang="en-US" smtClean="0"/>
              <a:t>9/22/2021</a:t>
            </a:fld>
            <a:endParaRPr lang="en-US"/>
          </a:p>
        </p:txBody>
      </p:sp>
      <p:sp>
        <p:nvSpPr>
          <p:cNvPr id="5" name="Footer Placeholder 4">
            <a:extLst>
              <a:ext uri="{FF2B5EF4-FFF2-40B4-BE49-F238E27FC236}">
                <a16:creationId xmlns:a16="http://schemas.microsoft.com/office/drawing/2014/main" id="{6B24C117-35A8-2C48-9B3A-DD1CFC2343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B4BBEE-6489-4D44-B2CC-5C3CFA295FFF}"/>
              </a:ext>
            </a:extLst>
          </p:cNvPr>
          <p:cNvSpPr>
            <a:spLocks noGrp="1"/>
          </p:cNvSpPr>
          <p:nvPr>
            <p:ph type="sldNum" sz="quarter" idx="12"/>
          </p:nvPr>
        </p:nvSpPr>
        <p:spPr/>
        <p:txBody>
          <a:bodyPr/>
          <a:lstStyle/>
          <a:p>
            <a:fld id="{0A417CA6-A8FC-B640-9BBB-995DEE98F414}" type="slidenum">
              <a:rPr lang="en-US" smtClean="0"/>
              <a:t>‹#›</a:t>
            </a:fld>
            <a:endParaRPr lang="en-US"/>
          </a:p>
        </p:txBody>
      </p:sp>
    </p:spTree>
    <p:extLst>
      <p:ext uri="{BB962C8B-B14F-4D97-AF65-F5344CB8AC3E}">
        <p14:creationId xmlns:p14="http://schemas.microsoft.com/office/powerpoint/2010/main" val="2955228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81760-BB7A-1F4C-9E48-418DF3EC3EC5}"/>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4C9768B-34D9-FE4E-92AF-C1B925FC35DF}"/>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8515CAD-7596-6145-954E-FB2A3B8021D3}"/>
              </a:ext>
            </a:extLst>
          </p:cNvPr>
          <p:cNvSpPr>
            <a:spLocks noGrp="1"/>
          </p:cNvSpPr>
          <p:nvPr>
            <p:ph type="dt" sz="half" idx="10"/>
          </p:nvPr>
        </p:nvSpPr>
        <p:spPr/>
        <p:txBody>
          <a:bodyPr/>
          <a:lstStyle/>
          <a:p>
            <a:fld id="{6F3C4EFB-9C94-F64D-BED7-23635817878B}" type="datetimeFigureOut">
              <a:rPr lang="en-US" smtClean="0"/>
              <a:t>9/22/2021</a:t>
            </a:fld>
            <a:endParaRPr lang="en-US"/>
          </a:p>
        </p:txBody>
      </p:sp>
      <p:sp>
        <p:nvSpPr>
          <p:cNvPr id="5" name="Footer Placeholder 4">
            <a:extLst>
              <a:ext uri="{FF2B5EF4-FFF2-40B4-BE49-F238E27FC236}">
                <a16:creationId xmlns:a16="http://schemas.microsoft.com/office/drawing/2014/main" id="{A8955AE0-B970-7D48-A3BD-CBC6232400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C33B8C-4179-9F49-8A35-3F84D105F7F4}"/>
              </a:ext>
            </a:extLst>
          </p:cNvPr>
          <p:cNvSpPr>
            <a:spLocks noGrp="1"/>
          </p:cNvSpPr>
          <p:nvPr>
            <p:ph type="sldNum" sz="quarter" idx="12"/>
          </p:nvPr>
        </p:nvSpPr>
        <p:spPr/>
        <p:txBody>
          <a:bodyPr/>
          <a:lstStyle/>
          <a:p>
            <a:fld id="{0A417CA6-A8FC-B640-9BBB-995DEE98F414}" type="slidenum">
              <a:rPr lang="en-US" smtClean="0"/>
              <a:t>‹#›</a:t>
            </a:fld>
            <a:endParaRPr lang="en-US"/>
          </a:p>
        </p:txBody>
      </p:sp>
    </p:spTree>
    <p:extLst>
      <p:ext uri="{BB962C8B-B14F-4D97-AF65-F5344CB8AC3E}">
        <p14:creationId xmlns:p14="http://schemas.microsoft.com/office/powerpoint/2010/main" val="896466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9140B7-F0B8-0648-8DAC-359025BB12C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048887E-0FC4-E746-B474-FAEB46C6FB5F}"/>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5D2FA4C-2A9B-1441-A708-1FB52A528BCF}"/>
              </a:ext>
            </a:extLst>
          </p:cNvPr>
          <p:cNvSpPr>
            <a:spLocks noGrp="1"/>
          </p:cNvSpPr>
          <p:nvPr>
            <p:ph type="dt" sz="half" idx="10"/>
          </p:nvPr>
        </p:nvSpPr>
        <p:spPr/>
        <p:txBody>
          <a:bodyPr/>
          <a:lstStyle/>
          <a:p>
            <a:fld id="{6F3C4EFB-9C94-F64D-BED7-23635817878B}" type="datetimeFigureOut">
              <a:rPr lang="en-US" smtClean="0"/>
              <a:t>9/22/2021</a:t>
            </a:fld>
            <a:endParaRPr lang="en-US"/>
          </a:p>
        </p:txBody>
      </p:sp>
      <p:sp>
        <p:nvSpPr>
          <p:cNvPr id="5" name="Footer Placeholder 4">
            <a:extLst>
              <a:ext uri="{FF2B5EF4-FFF2-40B4-BE49-F238E27FC236}">
                <a16:creationId xmlns:a16="http://schemas.microsoft.com/office/drawing/2014/main" id="{58F4516A-DD39-434D-B151-76B461FC30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351560-0C44-DE4F-AEBA-BB8F023375EB}"/>
              </a:ext>
            </a:extLst>
          </p:cNvPr>
          <p:cNvSpPr>
            <a:spLocks noGrp="1"/>
          </p:cNvSpPr>
          <p:nvPr>
            <p:ph type="sldNum" sz="quarter" idx="12"/>
          </p:nvPr>
        </p:nvSpPr>
        <p:spPr/>
        <p:txBody>
          <a:bodyPr/>
          <a:lstStyle/>
          <a:p>
            <a:fld id="{0A417CA6-A8FC-B640-9BBB-995DEE98F414}" type="slidenum">
              <a:rPr lang="en-US" smtClean="0"/>
              <a:t>‹#›</a:t>
            </a:fld>
            <a:endParaRPr lang="en-US"/>
          </a:p>
        </p:txBody>
      </p:sp>
    </p:spTree>
    <p:extLst>
      <p:ext uri="{BB962C8B-B14F-4D97-AF65-F5344CB8AC3E}">
        <p14:creationId xmlns:p14="http://schemas.microsoft.com/office/powerpoint/2010/main" val="2745359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00CFD-467D-8F4A-A589-E127599DD06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01F1E4F-CC8B-D240-BDBE-8D949D542F2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DB4E4DE-3C1D-924E-BF0D-2086CF00A7AB}"/>
              </a:ext>
            </a:extLst>
          </p:cNvPr>
          <p:cNvSpPr>
            <a:spLocks noGrp="1"/>
          </p:cNvSpPr>
          <p:nvPr>
            <p:ph type="dt" sz="half" idx="10"/>
          </p:nvPr>
        </p:nvSpPr>
        <p:spPr/>
        <p:txBody>
          <a:bodyPr/>
          <a:lstStyle/>
          <a:p>
            <a:fld id="{6F3C4EFB-9C94-F64D-BED7-23635817878B}" type="datetimeFigureOut">
              <a:rPr lang="en-US" smtClean="0"/>
              <a:t>9/22/2021</a:t>
            </a:fld>
            <a:endParaRPr lang="en-US"/>
          </a:p>
        </p:txBody>
      </p:sp>
      <p:sp>
        <p:nvSpPr>
          <p:cNvPr id="5" name="Footer Placeholder 4">
            <a:extLst>
              <a:ext uri="{FF2B5EF4-FFF2-40B4-BE49-F238E27FC236}">
                <a16:creationId xmlns:a16="http://schemas.microsoft.com/office/drawing/2014/main" id="{0DA4F89C-3E22-D14A-9DD7-BEC7247A8D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038E47-DA13-B744-A4FE-D8A7B861FCA4}"/>
              </a:ext>
            </a:extLst>
          </p:cNvPr>
          <p:cNvSpPr>
            <a:spLocks noGrp="1"/>
          </p:cNvSpPr>
          <p:nvPr>
            <p:ph type="sldNum" sz="quarter" idx="12"/>
          </p:nvPr>
        </p:nvSpPr>
        <p:spPr/>
        <p:txBody>
          <a:bodyPr/>
          <a:lstStyle/>
          <a:p>
            <a:fld id="{0A417CA6-A8FC-B640-9BBB-995DEE98F414}" type="slidenum">
              <a:rPr lang="en-US" smtClean="0"/>
              <a:t>‹#›</a:t>
            </a:fld>
            <a:endParaRPr lang="en-US"/>
          </a:p>
        </p:txBody>
      </p:sp>
    </p:spTree>
    <p:extLst>
      <p:ext uri="{BB962C8B-B14F-4D97-AF65-F5344CB8AC3E}">
        <p14:creationId xmlns:p14="http://schemas.microsoft.com/office/powerpoint/2010/main" val="2755881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7B4EE-5D4E-034E-A5AE-CAB14D9C040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EE4D20A2-8957-4C4F-B59E-EDE25A339E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D178543-666F-FD4B-A078-F797E40362D7}"/>
              </a:ext>
            </a:extLst>
          </p:cNvPr>
          <p:cNvSpPr>
            <a:spLocks noGrp="1"/>
          </p:cNvSpPr>
          <p:nvPr>
            <p:ph type="dt" sz="half" idx="10"/>
          </p:nvPr>
        </p:nvSpPr>
        <p:spPr/>
        <p:txBody>
          <a:bodyPr/>
          <a:lstStyle/>
          <a:p>
            <a:fld id="{6F3C4EFB-9C94-F64D-BED7-23635817878B}" type="datetimeFigureOut">
              <a:rPr lang="en-US" smtClean="0"/>
              <a:t>9/22/2021</a:t>
            </a:fld>
            <a:endParaRPr lang="en-US"/>
          </a:p>
        </p:txBody>
      </p:sp>
      <p:sp>
        <p:nvSpPr>
          <p:cNvPr id="5" name="Footer Placeholder 4">
            <a:extLst>
              <a:ext uri="{FF2B5EF4-FFF2-40B4-BE49-F238E27FC236}">
                <a16:creationId xmlns:a16="http://schemas.microsoft.com/office/drawing/2014/main" id="{96DA0740-BADD-8141-BEAD-18E7DD1663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3B3D42-A868-1746-A36F-1E1B0AC421E5}"/>
              </a:ext>
            </a:extLst>
          </p:cNvPr>
          <p:cNvSpPr>
            <a:spLocks noGrp="1"/>
          </p:cNvSpPr>
          <p:nvPr>
            <p:ph type="sldNum" sz="quarter" idx="12"/>
          </p:nvPr>
        </p:nvSpPr>
        <p:spPr/>
        <p:txBody>
          <a:bodyPr/>
          <a:lstStyle/>
          <a:p>
            <a:fld id="{0A417CA6-A8FC-B640-9BBB-995DEE98F414}" type="slidenum">
              <a:rPr lang="en-US" smtClean="0"/>
              <a:t>‹#›</a:t>
            </a:fld>
            <a:endParaRPr lang="en-US"/>
          </a:p>
        </p:txBody>
      </p:sp>
    </p:spTree>
    <p:extLst>
      <p:ext uri="{BB962C8B-B14F-4D97-AF65-F5344CB8AC3E}">
        <p14:creationId xmlns:p14="http://schemas.microsoft.com/office/powerpoint/2010/main" val="3304377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F836E-A5D9-0440-BD37-CD34B561828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9583841-A81F-FC41-9DF1-E6CC86EDFEF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D17D7107-5E03-404D-8298-A05C5BA0A57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3E49DECF-AAD7-2D41-BFAB-5EE90E9D388B}"/>
              </a:ext>
            </a:extLst>
          </p:cNvPr>
          <p:cNvSpPr>
            <a:spLocks noGrp="1"/>
          </p:cNvSpPr>
          <p:nvPr>
            <p:ph type="dt" sz="half" idx="10"/>
          </p:nvPr>
        </p:nvSpPr>
        <p:spPr/>
        <p:txBody>
          <a:bodyPr/>
          <a:lstStyle/>
          <a:p>
            <a:fld id="{6F3C4EFB-9C94-F64D-BED7-23635817878B}" type="datetimeFigureOut">
              <a:rPr lang="en-US" smtClean="0"/>
              <a:t>9/22/2021</a:t>
            </a:fld>
            <a:endParaRPr lang="en-US"/>
          </a:p>
        </p:txBody>
      </p:sp>
      <p:sp>
        <p:nvSpPr>
          <p:cNvPr id="6" name="Footer Placeholder 5">
            <a:extLst>
              <a:ext uri="{FF2B5EF4-FFF2-40B4-BE49-F238E27FC236}">
                <a16:creationId xmlns:a16="http://schemas.microsoft.com/office/drawing/2014/main" id="{C1EF3597-8EBA-E947-8CD1-DFC27F8FCA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2F61B2-2E8E-A441-8573-D4B869A1CE07}"/>
              </a:ext>
            </a:extLst>
          </p:cNvPr>
          <p:cNvSpPr>
            <a:spLocks noGrp="1"/>
          </p:cNvSpPr>
          <p:nvPr>
            <p:ph type="sldNum" sz="quarter" idx="12"/>
          </p:nvPr>
        </p:nvSpPr>
        <p:spPr/>
        <p:txBody>
          <a:bodyPr/>
          <a:lstStyle/>
          <a:p>
            <a:fld id="{0A417CA6-A8FC-B640-9BBB-995DEE98F414}" type="slidenum">
              <a:rPr lang="en-US" smtClean="0"/>
              <a:t>‹#›</a:t>
            </a:fld>
            <a:endParaRPr lang="en-US"/>
          </a:p>
        </p:txBody>
      </p:sp>
    </p:spTree>
    <p:extLst>
      <p:ext uri="{BB962C8B-B14F-4D97-AF65-F5344CB8AC3E}">
        <p14:creationId xmlns:p14="http://schemas.microsoft.com/office/powerpoint/2010/main" val="2018063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8D568-7053-E842-B008-08FD3389396E}"/>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F979FA5-3830-E648-BD12-59C95BFFB8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B1C56B0-8346-1D4F-9F7D-0BA9DBB8EA4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FE7CB517-E682-224A-8BC4-6057B2AB73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F9DEA4F-960A-7045-9EF0-2C8247AA9CC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703683F6-9F01-A84D-94DF-F032BA711D33}"/>
              </a:ext>
            </a:extLst>
          </p:cNvPr>
          <p:cNvSpPr>
            <a:spLocks noGrp="1"/>
          </p:cNvSpPr>
          <p:nvPr>
            <p:ph type="dt" sz="half" idx="10"/>
          </p:nvPr>
        </p:nvSpPr>
        <p:spPr/>
        <p:txBody>
          <a:bodyPr/>
          <a:lstStyle/>
          <a:p>
            <a:fld id="{6F3C4EFB-9C94-F64D-BED7-23635817878B}" type="datetimeFigureOut">
              <a:rPr lang="en-US" smtClean="0"/>
              <a:t>9/22/2021</a:t>
            </a:fld>
            <a:endParaRPr lang="en-US"/>
          </a:p>
        </p:txBody>
      </p:sp>
      <p:sp>
        <p:nvSpPr>
          <p:cNvPr id="8" name="Footer Placeholder 7">
            <a:extLst>
              <a:ext uri="{FF2B5EF4-FFF2-40B4-BE49-F238E27FC236}">
                <a16:creationId xmlns:a16="http://schemas.microsoft.com/office/drawing/2014/main" id="{BD4B82CB-4D57-E147-9DD1-1384692DF2A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19C069E-9DD2-D44E-B2B6-D13650F4F268}"/>
              </a:ext>
            </a:extLst>
          </p:cNvPr>
          <p:cNvSpPr>
            <a:spLocks noGrp="1"/>
          </p:cNvSpPr>
          <p:nvPr>
            <p:ph type="sldNum" sz="quarter" idx="12"/>
          </p:nvPr>
        </p:nvSpPr>
        <p:spPr/>
        <p:txBody>
          <a:bodyPr/>
          <a:lstStyle/>
          <a:p>
            <a:fld id="{0A417CA6-A8FC-B640-9BBB-995DEE98F414}" type="slidenum">
              <a:rPr lang="en-US" smtClean="0"/>
              <a:t>‹#›</a:t>
            </a:fld>
            <a:endParaRPr lang="en-US"/>
          </a:p>
        </p:txBody>
      </p:sp>
    </p:spTree>
    <p:extLst>
      <p:ext uri="{BB962C8B-B14F-4D97-AF65-F5344CB8AC3E}">
        <p14:creationId xmlns:p14="http://schemas.microsoft.com/office/powerpoint/2010/main" val="122142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95171-18CB-D847-8E57-4F0773609A8D}"/>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ACA0CFCC-E198-E440-9F79-82EC68FB60B4}"/>
              </a:ext>
            </a:extLst>
          </p:cNvPr>
          <p:cNvSpPr>
            <a:spLocks noGrp="1"/>
          </p:cNvSpPr>
          <p:nvPr>
            <p:ph type="dt" sz="half" idx="10"/>
          </p:nvPr>
        </p:nvSpPr>
        <p:spPr/>
        <p:txBody>
          <a:bodyPr/>
          <a:lstStyle/>
          <a:p>
            <a:fld id="{6F3C4EFB-9C94-F64D-BED7-23635817878B}" type="datetimeFigureOut">
              <a:rPr lang="en-US" smtClean="0"/>
              <a:t>9/22/2021</a:t>
            </a:fld>
            <a:endParaRPr lang="en-US"/>
          </a:p>
        </p:txBody>
      </p:sp>
      <p:sp>
        <p:nvSpPr>
          <p:cNvPr id="4" name="Footer Placeholder 3">
            <a:extLst>
              <a:ext uri="{FF2B5EF4-FFF2-40B4-BE49-F238E27FC236}">
                <a16:creationId xmlns:a16="http://schemas.microsoft.com/office/drawing/2014/main" id="{E264EF73-614A-1348-9DFA-9ABD44B0E2E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4DB0495-B7EC-5D4F-B6A3-0C6DF9362C20}"/>
              </a:ext>
            </a:extLst>
          </p:cNvPr>
          <p:cNvSpPr>
            <a:spLocks noGrp="1"/>
          </p:cNvSpPr>
          <p:nvPr>
            <p:ph type="sldNum" sz="quarter" idx="12"/>
          </p:nvPr>
        </p:nvSpPr>
        <p:spPr/>
        <p:txBody>
          <a:bodyPr/>
          <a:lstStyle/>
          <a:p>
            <a:fld id="{0A417CA6-A8FC-B640-9BBB-995DEE98F414}" type="slidenum">
              <a:rPr lang="en-US" smtClean="0"/>
              <a:t>‹#›</a:t>
            </a:fld>
            <a:endParaRPr lang="en-US"/>
          </a:p>
        </p:txBody>
      </p:sp>
    </p:spTree>
    <p:extLst>
      <p:ext uri="{BB962C8B-B14F-4D97-AF65-F5344CB8AC3E}">
        <p14:creationId xmlns:p14="http://schemas.microsoft.com/office/powerpoint/2010/main" val="214077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C8DA2F-5850-974D-98E6-A3746CF79FA3}"/>
              </a:ext>
            </a:extLst>
          </p:cNvPr>
          <p:cNvSpPr>
            <a:spLocks noGrp="1"/>
          </p:cNvSpPr>
          <p:nvPr>
            <p:ph type="dt" sz="half" idx="10"/>
          </p:nvPr>
        </p:nvSpPr>
        <p:spPr/>
        <p:txBody>
          <a:bodyPr/>
          <a:lstStyle/>
          <a:p>
            <a:fld id="{6F3C4EFB-9C94-F64D-BED7-23635817878B}" type="datetimeFigureOut">
              <a:rPr lang="en-US" smtClean="0"/>
              <a:t>9/22/2021</a:t>
            </a:fld>
            <a:endParaRPr lang="en-US"/>
          </a:p>
        </p:txBody>
      </p:sp>
      <p:sp>
        <p:nvSpPr>
          <p:cNvPr id="3" name="Footer Placeholder 2">
            <a:extLst>
              <a:ext uri="{FF2B5EF4-FFF2-40B4-BE49-F238E27FC236}">
                <a16:creationId xmlns:a16="http://schemas.microsoft.com/office/drawing/2014/main" id="{F7720263-EA3F-954D-95A4-49EE326DF4A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336C27-9ADD-7A40-A2BB-A802D669E2EA}"/>
              </a:ext>
            </a:extLst>
          </p:cNvPr>
          <p:cNvSpPr>
            <a:spLocks noGrp="1"/>
          </p:cNvSpPr>
          <p:nvPr>
            <p:ph type="sldNum" sz="quarter" idx="12"/>
          </p:nvPr>
        </p:nvSpPr>
        <p:spPr/>
        <p:txBody>
          <a:bodyPr/>
          <a:lstStyle/>
          <a:p>
            <a:fld id="{0A417CA6-A8FC-B640-9BBB-995DEE98F414}" type="slidenum">
              <a:rPr lang="en-US" smtClean="0"/>
              <a:t>‹#›</a:t>
            </a:fld>
            <a:endParaRPr lang="en-US"/>
          </a:p>
        </p:txBody>
      </p:sp>
    </p:spTree>
    <p:extLst>
      <p:ext uri="{BB962C8B-B14F-4D97-AF65-F5344CB8AC3E}">
        <p14:creationId xmlns:p14="http://schemas.microsoft.com/office/powerpoint/2010/main" val="1062282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26AFC-68E2-1D41-BF0C-92C1D5044B4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E983E98D-E9C0-C241-AD23-4DFFE3660A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5D55883-F2AC-E046-86E6-304C38A32F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CB5BABD-60CE-D84A-895A-5714FFEAB2D3}"/>
              </a:ext>
            </a:extLst>
          </p:cNvPr>
          <p:cNvSpPr>
            <a:spLocks noGrp="1"/>
          </p:cNvSpPr>
          <p:nvPr>
            <p:ph type="dt" sz="half" idx="10"/>
          </p:nvPr>
        </p:nvSpPr>
        <p:spPr/>
        <p:txBody>
          <a:bodyPr/>
          <a:lstStyle/>
          <a:p>
            <a:fld id="{6F3C4EFB-9C94-F64D-BED7-23635817878B}" type="datetimeFigureOut">
              <a:rPr lang="en-US" smtClean="0"/>
              <a:t>9/22/2021</a:t>
            </a:fld>
            <a:endParaRPr lang="en-US"/>
          </a:p>
        </p:txBody>
      </p:sp>
      <p:sp>
        <p:nvSpPr>
          <p:cNvPr id="6" name="Footer Placeholder 5">
            <a:extLst>
              <a:ext uri="{FF2B5EF4-FFF2-40B4-BE49-F238E27FC236}">
                <a16:creationId xmlns:a16="http://schemas.microsoft.com/office/drawing/2014/main" id="{81C0A1D2-05C2-9C43-9CDA-4AC0264650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213520-1561-FE49-8E35-155963325761}"/>
              </a:ext>
            </a:extLst>
          </p:cNvPr>
          <p:cNvSpPr>
            <a:spLocks noGrp="1"/>
          </p:cNvSpPr>
          <p:nvPr>
            <p:ph type="sldNum" sz="quarter" idx="12"/>
          </p:nvPr>
        </p:nvSpPr>
        <p:spPr/>
        <p:txBody>
          <a:bodyPr/>
          <a:lstStyle/>
          <a:p>
            <a:fld id="{0A417CA6-A8FC-B640-9BBB-995DEE98F414}" type="slidenum">
              <a:rPr lang="en-US" smtClean="0"/>
              <a:t>‹#›</a:t>
            </a:fld>
            <a:endParaRPr lang="en-US"/>
          </a:p>
        </p:txBody>
      </p:sp>
    </p:spTree>
    <p:extLst>
      <p:ext uri="{BB962C8B-B14F-4D97-AF65-F5344CB8AC3E}">
        <p14:creationId xmlns:p14="http://schemas.microsoft.com/office/powerpoint/2010/main" val="2741363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861F3-39A7-AA4F-94AB-D6B595C85E7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0AF14A8E-D6E1-874B-83D7-C2D731D7FB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F24A41B-52A8-4743-9508-904A0D050B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0626883-C1F8-0646-A3C5-16DCED7369C9}"/>
              </a:ext>
            </a:extLst>
          </p:cNvPr>
          <p:cNvSpPr>
            <a:spLocks noGrp="1"/>
          </p:cNvSpPr>
          <p:nvPr>
            <p:ph type="dt" sz="half" idx="10"/>
          </p:nvPr>
        </p:nvSpPr>
        <p:spPr/>
        <p:txBody>
          <a:bodyPr/>
          <a:lstStyle/>
          <a:p>
            <a:fld id="{6F3C4EFB-9C94-F64D-BED7-23635817878B}" type="datetimeFigureOut">
              <a:rPr lang="en-US" smtClean="0"/>
              <a:t>9/22/2021</a:t>
            </a:fld>
            <a:endParaRPr lang="en-US"/>
          </a:p>
        </p:txBody>
      </p:sp>
      <p:sp>
        <p:nvSpPr>
          <p:cNvPr id="6" name="Footer Placeholder 5">
            <a:extLst>
              <a:ext uri="{FF2B5EF4-FFF2-40B4-BE49-F238E27FC236}">
                <a16:creationId xmlns:a16="http://schemas.microsoft.com/office/drawing/2014/main" id="{44DC0FBD-033C-F640-A611-E1B47121FB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82FADC-B957-E74B-8BC3-C1D00EEA35F4}"/>
              </a:ext>
            </a:extLst>
          </p:cNvPr>
          <p:cNvSpPr>
            <a:spLocks noGrp="1"/>
          </p:cNvSpPr>
          <p:nvPr>
            <p:ph type="sldNum" sz="quarter" idx="12"/>
          </p:nvPr>
        </p:nvSpPr>
        <p:spPr/>
        <p:txBody>
          <a:bodyPr/>
          <a:lstStyle/>
          <a:p>
            <a:fld id="{0A417CA6-A8FC-B640-9BBB-995DEE98F414}" type="slidenum">
              <a:rPr lang="en-US" smtClean="0"/>
              <a:t>‹#›</a:t>
            </a:fld>
            <a:endParaRPr lang="en-US"/>
          </a:p>
        </p:txBody>
      </p:sp>
    </p:spTree>
    <p:extLst>
      <p:ext uri="{BB962C8B-B14F-4D97-AF65-F5344CB8AC3E}">
        <p14:creationId xmlns:p14="http://schemas.microsoft.com/office/powerpoint/2010/main" val="1036640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90E706-77B4-AB47-B0D3-46CB4F3A96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7FB17F7-DF4E-354A-B51A-0FC0E159E1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401374C-D645-4D4A-ACCF-8368AF9D88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3C4EFB-9C94-F64D-BED7-23635817878B}" type="datetimeFigureOut">
              <a:rPr lang="en-US" smtClean="0"/>
              <a:t>9/22/2021</a:t>
            </a:fld>
            <a:endParaRPr lang="en-US"/>
          </a:p>
        </p:txBody>
      </p:sp>
      <p:sp>
        <p:nvSpPr>
          <p:cNvPr id="5" name="Footer Placeholder 4">
            <a:extLst>
              <a:ext uri="{FF2B5EF4-FFF2-40B4-BE49-F238E27FC236}">
                <a16:creationId xmlns:a16="http://schemas.microsoft.com/office/drawing/2014/main" id="{C419C155-78A6-414D-8267-F396FD34FA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BFFD55-3109-2F44-80E7-2B45D89FA6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417CA6-A8FC-B640-9BBB-995DEE98F414}" type="slidenum">
              <a:rPr lang="en-US" smtClean="0"/>
              <a:t>‹#›</a:t>
            </a:fld>
            <a:endParaRPr lang="en-US"/>
          </a:p>
        </p:txBody>
      </p:sp>
    </p:spTree>
    <p:extLst>
      <p:ext uri="{BB962C8B-B14F-4D97-AF65-F5344CB8AC3E}">
        <p14:creationId xmlns:p14="http://schemas.microsoft.com/office/powerpoint/2010/main" val="2877032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lambethsaferchildren.org.uk/" TargetMode="External"/><Relationship Id="rId3" Type="http://schemas.openxmlformats.org/officeDocument/2006/relationships/image" Target="../media/image1.tiff"/><Relationship Id="rId7" Type="http://schemas.openxmlformats.org/officeDocument/2006/relationships/image" Target="../media/image5.svg"/><Relationship Id="rId12" Type="http://schemas.openxmlformats.org/officeDocument/2006/relationships/hyperlink" Target="https://assets.publishing.service.gov.uk/government/uploads/system/uploads/attachment_data/file/1017944/The_myth_of_invisible_men_safeguarding_children_under_1_from_non-accidental_injury_caused_by_male_carers.pdf"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6.jpeg"/><Relationship Id="rId5" Type="http://schemas.openxmlformats.org/officeDocument/2006/relationships/image" Target="../media/image3.svg"/><Relationship Id="rId10" Type="http://schemas.openxmlformats.org/officeDocument/2006/relationships/hyperlink" Target="http://www.twitter.com/ChildrenLambeth" TargetMode="External"/><Relationship Id="rId4" Type="http://schemas.openxmlformats.org/officeDocument/2006/relationships/image" Target="../media/image2.png"/><Relationship Id="rId9" Type="http://schemas.openxmlformats.org/officeDocument/2006/relationships/hyperlink" Target="mailto:saferchildren@lambeth.gov.uk"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Triangle 1">
            <a:extLst>
              <a:ext uri="{FF2B5EF4-FFF2-40B4-BE49-F238E27FC236}">
                <a16:creationId xmlns:a16="http://schemas.microsoft.com/office/drawing/2014/main" id="{8B40B55C-E651-8E4F-8646-41A99F738883}"/>
              </a:ext>
            </a:extLst>
          </p:cNvPr>
          <p:cNvSpPr/>
          <p:nvPr/>
        </p:nvSpPr>
        <p:spPr>
          <a:xfrm flipH="1">
            <a:off x="5326741" y="0"/>
            <a:ext cx="6865257" cy="6902789"/>
          </a:xfrm>
          <a:prstGeom prst="rtTriangle">
            <a:avLst/>
          </a:prstGeom>
          <a:solidFill>
            <a:srgbClr val="57D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8" name="Rectangle 2"/>
          <p:cNvSpPr>
            <a:spLocks noGrp="1" noChangeArrowheads="1"/>
          </p:cNvSpPr>
          <p:nvPr>
            <p:ph type="ctrTitle"/>
          </p:nvPr>
        </p:nvSpPr>
        <p:spPr>
          <a:xfrm>
            <a:off x="548629" y="1549625"/>
            <a:ext cx="8663296" cy="2105751"/>
          </a:xfrm>
        </p:spPr>
        <p:txBody>
          <a:bodyPr>
            <a:normAutofit fontScale="90000"/>
          </a:bodyPr>
          <a:lstStyle/>
          <a:p>
            <a:pPr>
              <a:defRPr/>
            </a:pPr>
            <a:r>
              <a:rPr lang="en-GB" altLang="en-US" sz="3500" b="1" dirty="0">
                <a:solidFill>
                  <a:schemeClr val="bg1">
                    <a:lumMod val="50000"/>
                  </a:schemeClr>
                </a:solidFill>
              </a:rPr>
              <a:t>Summary Briefing</a:t>
            </a:r>
            <a:br>
              <a:rPr lang="en-GB" altLang="en-US" sz="5000" b="1" dirty="0">
                <a:solidFill>
                  <a:schemeClr val="bg1">
                    <a:lumMod val="50000"/>
                  </a:schemeClr>
                </a:solidFill>
              </a:rPr>
            </a:br>
            <a:r>
              <a:rPr lang="en-GB" altLang="en-US" sz="4000" b="1" i="1" dirty="0">
                <a:solidFill>
                  <a:srgbClr val="57D7B0"/>
                </a:solidFill>
                <a:latin typeface="+mn-lt"/>
              </a:rPr>
              <a:t>“The Myth of Hidden Men: </a:t>
            </a:r>
            <a:r>
              <a:rPr lang="en-GB" sz="4000" b="1" i="1" dirty="0">
                <a:solidFill>
                  <a:srgbClr val="57D7B0"/>
                </a:solidFill>
              </a:rPr>
              <a:t>safeguarding children under one from nonaccidental injury caused by male carers”</a:t>
            </a:r>
            <a:endParaRPr lang="en-GB" altLang="en-US" sz="4000" b="1" i="1" dirty="0">
              <a:solidFill>
                <a:srgbClr val="57D7B0"/>
              </a:solidFill>
            </a:endParaRPr>
          </a:p>
        </p:txBody>
      </p:sp>
      <p:sp>
        <p:nvSpPr>
          <p:cNvPr id="7" name="Rectangle 2">
            <a:extLst>
              <a:ext uri="{FF2B5EF4-FFF2-40B4-BE49-F238E27FC236}">
                <a16:creationId xmlns:a16="http://schemas.microsoft.com/office/drawing/2014/main" id="{A25DC274-E8F4-0A4D-A035-A88A2CCAA77C}"/>
              </a:ext>
            </a:extLst>
          </p:cNvPr>
          <p:cNvSpPr txBox="1">
            <a:spLocks noChangeArrowheads="1"/>
          </p:cNvSpPr>
          <p:nvPr/>
        </p:nvSpPr>
        <p:spPr>
          <a:xfrm>
            <a:off x="0" y="6347634"/>
            <a:ext cx="1915887" cy="35095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Aft>
                <a:spcPts val="1800"/>
              </a:spcAft>
              <a:defRPr/>
            </a:pPr>
            <a:r>
              <a:rPr lang="en-GB" altLang="en-US" sz="2000" b="1" dirty="0">
                <a:solidFill>
                  <a:schemeClr val="bg1">
                    <a:lumMod val="50000"/>
                  </a:schemeClr>
                </a:solidFill>
              </a:rPr>
              <a:t>September 2021</a:t>
            </a:r>
          </a:p>
        </p:txBody>
      </p:sp>
      <p:pic>
        <p:nvPicPr>
          <p:cNvPr id="4" name="Picture 3">
            <a:extLst>
              <a:ext uri="{FF2B5EF4-FFF2-40B4-BE49-F238E27FC236}">
                <a16:creationId xmlns:a16="http://schemas.microsoft.com/office/drawing/2014/main" id="{994369B6-37DE-A241-8463-EB1B5CDD9C2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946290" y="4553584"/>
            <a:ext cx="919229" cy="919229"/>
          </a:xfrm>
          <a:prstGeom prst="rect">
            <a:avLst/>
          </a:prstGeom>
        </p:spPr>
      </p:pic>
      <p:pic>
        <p:nvPicPr>
          <p:cNvPr id="8" name="Graphic 7" descr="Internet">
            <a:extLst>
              <a:ext uri="{FF2B5EF4-FFF2-40B4-BE49-F238E27FC236}">
                <a16:creationId xmlns:a16="http://schemas.microsoft.com/office/drawing/2014/main" id="{74F2238B-BC1C-964F-B69E-8757F2E8743B}"/>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7996768" y="6044649"/>
            <a:ext cx="605971" cy="605971"/>
          </a:xfrm>
          <a:prstGeom prst="rect">
            <a:avLst/>
          </a:prstGeom>
        </p:spPr>
      </p:pic>
      <p:pic>
        <p:nvPicPr>
          <p:cNvPr id="10" name="Graphic 9" descr="Envelope">
            <a:extLst>
              <a:ext uri="{FF2B5EF4-FFF2-40B4-BE49-F238E27FC236}">
                <a16:creationId xmlns:a16="http://schemas.microsoft.com/office/drawing/2014/main" id="{17C60BCE-9F42-4E42-97C6-E8337496B836}"/>
              </a:ext>
            </a:extLst>
          </p:cNvPr>
          <p:cNvPicPr>
            <a:picLocks noChangeAspect="1"/>
          </p:cNvPicPr>
          <p:nvPr/>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8019743" y="5394023"/>
            <a:ext cx="605971" cy="605971"/>
          </a:xfrm>
          <a:prstGeom prst="rect">
            <a:avLst/>
          </a:prstGeom>
        </p:spPr>
      </p:pic>
      <p:sp>
        <p:nvSpPr>
          <p:cNvPr id="12" name="Rectangle 11">
            <a:extLst>
              <a:ext uri="{FF2B5EF4-FFF2-40B4-BE49-F238E27FC236}">
                <a16:creationId xmlns:a16="http://schemas.microsoft.com/office/drawing/2014/main" id="{373773B3-458B-A349-9A90-F1E3BBDC7D2C}"/>
              </a:ext>
            </a:extLst>
          </p:cNvPr>
          <p:cNvSpPr/>
          <p:nvPr/>
        </p:nvSpPr>
        <p:spPr>
          <a:xfrm>
            <a:off x="8770256" y="6125010"/>
            <a:ext cx="3419039" cy="464871"/>
          </a:xfrm>
          <a:prstGeom prst="rect">
            <a:avLst/>
          </a:prstGeom>
        </p:spPr>
        <p:txBody>
          <a:bodyPr wrap="square">
            <a:spAutoFit/>
          </a:bodyPr>
          <a:lstStyle/>
          <a:p>
            <a:pPr marL="714375" indent="-714375" algn="ctr">
              <a:lnSpc>
                <a:spcPct val="150000"/>
              </a:lnSpc>
              <a:defRPr/>
            </a:pPr>
            <a:r>
              <a:rPr lang="en-GB" altLang="en-US" dirty="0">
                <a:solidFill>
                  <a:schemeClr val="bg1"/>
                </a:solidFill>
                <a:hlinkClick r:id="rId8">
                  <a:extLst>
                    <a:ext uri="{A12FA001-AC4F-418D-AE19-62706E023703}">
                      <ahyp:hlinkClr xmlns:ahyp="http://schemas.microsoft.com/office/drawing/2018/hyperlinkcolor" val="tx"/>
                    </a:ext>
                  </a:extLst>
                </a:hlinkClick>
              </a:rPr>
              <a:t>www.lambethsaferchildren.org.uk</a:t>
            </a:r>
            <a:endParaRPr lang="en-GB" altLang="en-US" dirty="0">
              <a:solidFill>
                <a:schemeClr val="bg1"/>
              </a:solidFill>
            </a:endParaRPr>
          </a:p>
        </p:txBody>
      </p:sp>
      <p:sp>
        <p:nvSpPr>
          <p:cNvPr id="13" name="Rectangle 12">
            <a:extLst>
              <a:ext uri="{FF2B5EF4-FFF2-40B4-BE49-F238E27FC236}">
                <a16:creationId xmlns:a16="http://schemas.microsoft.com/office/drawing/2014/main" id="{EC5A5490-F236-F347-8BDC-3ECA54ADEFF6}"/>
              </a:ext>
            </a:extLst>
          </p:cNvPr>
          <p:cNvSpPr/>
          <p:nvPr/>
        </p:nvSpPr>
        <p:spPr>
          <a:xfrm>
            <a:off x="8958835" y="5435695"/>
            <a:ext cx="3041881" cy="464871"/>
          </a:xfrm>
          <a:prstGeom prst="rect">
            <a:avLst/>
          </a:prstGeom>
        </p:spPr>
        <p:txBody>
          <a:bodyPr wrap="square">
            <a:spAutoFit/>
          </a:bodyPr>
          <a:lstStyle/>
          <a:p>
            <a:pPr marL="714375" indent="-714375" algn="ctr">
              <a:lnSpc>
                <a:spcPct val="150000"/>
              </a:lnSpc>
              <a:defRPr/>
            </a:pPr>
            <a:r>
              <a:rPr lang="en-GB" altLang="en-US" dirty="0">
                <a:solidFill>
                  <a:schemeClr val="bg1"/>
                </a:solidFill>
                <a:hlinkClick r:id="rId9">
                  <a:extLst>
                    <a:ext uri="{A12FA001-AC4F-418D-AE19-62706E023703}">
                      <ahyp:hlinkClr xmlns:ahyp="http://schemas.microsoft.com/office/drawing/2018/hyperlinkcolor" val="tx"/>
                    </a:ext>
                  </a:extLst>
                </a:hlinkClick>
              </a:rPr>
              <a:t>saferchildren@lambeth.gov.uk</a:t>
            </a:r>
            <a:endParaRPr lang="en-GB" altLang="en-US" dirty="0">
              <a:solidFill>
                <a:schemeClr val="bg1"/>
              </a:solidFill>
            </a:endParaRPr>
          </a:p>
        </p:txBody>
      </p:sp>
      <p:sp>
        <p:nvSpPr>
          <p:cNvPr id="14" name="Rectangle 13">
            <a:extLst>
              <a:ext uri="{FF2B5EF4-FFF2-40B4-BE49-F238E27FC236}">
                <a16:creationId xmlns:a16="http://schemas.microsoft.com/office/drawing/2014/main" id="{9533D60F-F848-E643-BA4A-A37F9EEBEBC9}"/>
              </a:ext>
            </a:extLst>
          </p:cNvPr>
          <p:cNvSpPr/>
          <p:nvPr/>
        </p:nvSpPr>
        <p:spPr>
          <a:xfrm>
            <a:off x="8948312" y="4746379"/>
            <a:ext cx="3062926" cy="464871"/>
          </a:xfrm>
          <a:prstGeom prst="rect">
            <a:avLst/>
          </a:prstGeom>
        </p:spPr>
        <p:txBody>
          <a:bodyPr wrap="square">
            <a:spAutoFit/>
          </a:bodyPr>
          <a:lstStyle/>
          <a:p>
            <a:pPr marL="714375" indent="-714375" algn="ctr">
              <a:lnSpc>
                <a:spcPct val="150000"/>
              </a:lnSpc>
              <a:defRPr/>
            </a:pPr>
            <a:r>
              <a:rPr lang="en-GB" altLang="en-US" dirty="0">
                <a:solidFill>
                  <a:schemeClr val="bg1"/>
                </a:solidFill>
                <a:hlinkClick r:id="rId10">
                  <a:extLst>
                    <a:ext uri="{A12FA001-AC4F-418D-AE19-62706E023703}">
                      <ahyp:hlinkClr xmlns:ahyp="http://schemas.microsoft.com/office/drawing/2018/hyperlinkcolor" val="tx"/>
                    </a:ext>
                  </a:extLst>
                </a:hlinkClick>
              </a:rPr>
              <a:t>twitter.com/ChildrenLambeth</a:t>
            </a:r>
            <a:endParaRPr lang="en-GB" altLang="en-US" dirty="0">
              <a:solidFill>
                <a:schemeClr val="bg1"/>
              </a:solidFill>
            </a:endParaRPr>
          </a:p>
        </p:txBody>
      </p:sp>
      <p:pic>
        <p:nvPicPr>
          <p:cNvPr id="16" name="Picture 15" descr="Icon&#10;&#10;Description automatically generated with medium confidence">
            <a:extLst>
              <a:ext uri="{FF2B5EF4-FFF2-40B4-BE49-F238E27FC236}">
                <a16:creationId xmlns:a16="http://schemas.microsoft.com/office/drawing/2014/main" id="{DFD603EE-1D05-574F-97CD-B490D3E89A21}"/>
              </a:ext>
            </a:extLst>
          </p:cNvPr>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2896" y="0"/>
            <a:ext cx="3286570" cy="1468082"/>
          </a:xfrm>
          <a:prstGeom prst="rect">
            <a:avLst/>
          </a:prstGeom>
        </p:spPr>
      </p:pic>
      <p:sp>
        <p:nvSpPr>
          <p:cNvPr id="3" name="Rectangle 2">
            <a:extLst>
              <a:ext uri="{FF2B5EF4-FFF2-40B4-BE49-F238E27FC236}">
                <a16:creationId xmlns:a16="http://schemas.microsoft.com/office/drawing/2014/main" id="{9E649F19-F483-5041-80D7-742380DCDDA3}"/>
              </a:ext>
            </a:extLst>
          </p:cNvPr>
          <p:cNvSpPr/>
          <p:nvPr/>
        </p:nvSpPr>
        <p:spPr>
          <a:xfrm>
            <a:off x="165908" y="4238416"/>
            <a:ext cx="5719806" cy="1631216"/>
          </a:xfrm>
          <a:prstGeom prst="rect">
            <a:avLst/>
          </a:prstGeom>
        </p:spPr>
        <p:txBody>
          <a:bodyPr wrap="square">
            <a:spAutoFit/>
          </a:bodyPr>
          <a:lstStyle/>
          <a:p>
            <a:r>
              <a:rPr lang="en-GB" sz="2000" dirty="0">
                <a:solidFill>
                  <a:schemeClr val="bg1">
                    <a:lumMod val="50000"/>
                  </a:schemeClr>
                </a:solidFill>
              </a:rPr>
              <a:t>A short summary of findings from the national Child Safeguarding Practice Review Panel’s review of serious incidents involving babies (under 1) who have been harmed or killed by their fathers or other males in a caring role.</a:t>
            </a:r>
            <a:r>
              <a:rPr lang="en-GB" altLang="en-US" sz="2000" b="1" i="1" dirty="0">
                <a:solidFill>
                  <a:schemeClr val="bg1">
                    <a:lumMod val="50000"/>
                  </a:schemeClr>
                </a:solidFill>
                <a:latin typeface="+mn-lt"/>
              </a:rPr>
              <a:t> </a:t>
            </a:r>
            <a:r>
              <a:rPr lang="en-GB" altLang="en-US" sz="2000" b="1" i="1" dirty="0">
                <a:solidFill>
                  <a:schemeClr val="bg1">
                    <a:lumMod val="50000"/>
                  </a:schemeClr>
                </a:solidFill>
                <a:latin typeface="+mn-lt"/>
                <a:hlinkClick r:id="rId12"/>
              </a:rPr>
              <a:t>See the full report here.</a:t>
            </a:r>
            <a:endParaRPr lang="en-US" sz="2000" dirty="0">
              <a:solidFill>
                <a:schemeClr val="bg1">
                  <a:lumMod val="50000"/>
                </a:schemeClr>
              </a:solidFill>
            </a:endParaRPr>
          </a:p>
        </p:txBody>
      </p:sp>
    </p:spTree>
    <p:extLst>
      <p:ext uri="{BB962C8B-B14F-4D97-AF65-F5344CB8AC3E}">
        <p14:creationId xmlns:p14="http://schemas.microsoft.com/office/powerpoint/2010/main" val="187685436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X:\CYPS\CYPS-LSCB\BUSPECIFIC\LSCP\Communications\LSCP Logo\LSCP Logo Stacked - Preferred Version.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10937631" y="0"/>
            <a:ext cx="1181568" cy="822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72801" y="26994"/>
            <a:ext cx="6155411" cy="769441"/>
          </a:xfrm>
          <a:prstGeom prst="rect">
            <a:avLst/>
          </a:prstGeom>
          <a:noFill/>
        </p:spPr>
        <p:txBody>
          <a:bodyPr wrap="square" rtlCol="0">
            <a:spAutoFit/>
          </a:bodyPr>
          <a:lstStyle/>
          <a:p>
            <a:r>
              <a:rPr lang="en-US" sz="4400" b="1" dirty="0">
                <a:solidFill>
                  <a:schemeClr val="bg1">
                    <a:lumMod val="50000"/>
                  </a:schemeClr>
                </a:solidFill>
              </a:rPr>
              <a:t>Key findings: Risk factors</a:t>
            </a:r>
            <a:endParaRPr lang="en-US" sz="4400" b="1" dirty="0">
              <a:solidFill>
                <a:srgbClr val="57D7B0"/>
              </a:solidFill>
            </a:endParaRPr>
          </a:p>
        </p:txBody>
      </p:sp>
      <p:sp>
        <p:nvSpPr>
          <p:cNvPr id="13" name="Content Placeholder 12">
            <a:extLst>
              <a:ext uri="{FF2B5EF4-FFF2-40B4-BE49-F238E27FC236}">
                <a16:creationId xmlns:a16="http://schemas.microsoft.com/office/drawing/2014/main" id="{99A12439-E3BE-8648-9BA1-00B880F3A973}"/>
              </a:ext>
            </a:extLst>
          </p:cNvPr>
          <p:cNvSpPr>
            <a:spLocks noGrp="1"/>
          </p:cNvSpPr>
          <p:nvPr>
            <p:ph idx="1"/>
          </p:nvPr>
        </p:nvSpPr>
        <p:spPr>
          <a:xfrm>
            <a:off x="181869" y="740525"/>
            <a:ext cx="11580586" cy="6090481"/>
          </a:xfrm>
        </p:spPr>
        <p:txBody>
          <a:bodyPr>
            <a:noAutofit/>
          </a:bodyPr>
          <a:lstStyle/>
          <a:p>
            <a:pPr marL="0" indent="0">
              <a:lnSpc>
                <a:spcPct val="100000"/>
              </a:lnSpc>
              <a:spcBef>
                <a:spcPts val="0"/>
              </a:spcBef>
              <a:spcAft>
                <a:spcPts val="1000"/>
              </a:spcAft>
              <a:buNone/>
            </a:pPr>
            <a:r>
              <a:rPr lang="en-GB" sz="2400" dirty="0">
                <a:solidFill>
                  <a:schemeClr val="bg1">
                    <a:lumMod val="50000"/>
                  </a:schemeClr>
                </a:solidFill>
              </a:rPr>
              <a:t>The review uses information gathered from interviews with perpetrators, analysis of serious incidents and a review of the literature to identify the following potential risk factors: </a:t>
            </a:r>
          </a:p>
          <a:p>
            <a:pPr marL="534988" indent="-534988">
              <a:lnSpc>
                <a:spcPct val="100000"/>
              </a:lnSpc>
              <a:spcBef>
                <a:spcPts val="0"/>
              </a:spcBef>
              <a:spcAft>
                <a:spcPts val="1000"/>
              </a:spcAft>
              <a:buClr>
                <a:srgbClr val="57D7B0"/>
              </a:buClr>
              <a:buSzPct val="80000"/>
              <a:buFont typeface="System Font Regular"/>
              <a:buChar char="▷"/>
            </a:pPr>
            <a:r>
              <a:rPr lang="en-GB" sz="2400" dirty="0">
                <a:solidFill>
                  <a:schemeClr val="bg1">
                    <a:lumMod val="50000"/>
                  </a:schemeClr>
                </a:solidFill>
              </a:rPr>
              <a:t>Men whose own parents were abusive, neglectful or inconsistent. This can result in poor attachment styles as adults and inappropriate responses to the needs of children. </a:t>
            </a:r>
          </a:p>
          <a:p>
            <a:pPr marL="534988" indent="-534988">
              <a:lnSpc>
                <a:spcPct val="100000"/>
              </a:lnSpc>
              <a:spcBef>
                <a:spcPts val="0"/>
              </a:spcBef>
              <a:spcAft>
                <a:spcPts val="1000"/>
              </a:spcAft>
              <a:buClr>
                <a:srgbClr val="57D7B0"/>
              </a:buClr>
              <a:buSzPct val="80000"/>
              <a:buFont typeface="System Font Regular"/>
              <a:buChar char="▷"/>
            </a:pPr>
            <a:r>
              <a:rPr lang="en-GB" sz="2400" dirty="0">
                <a:solidFill>
                  <a:schemeClr val="bg1">
                    <a:lumMod val="50000"/>
                  </a:schemeClr>
                </a:solidFill>
              </a:rPr>
              <a:t>Men who have histories of impulsive behaviour and low frustration thresholds. </a:t>
            </a:r>
          </a:p>
          <a:p>
            <a:pPr marL="534988" indent="-534988">
              <a:lnSpc>
                <a:spcPct val="100000"/>
              </a:lnSpc>
              <a:spcBef>
                <a:spcPts val="0"/>
              </a:spcBef>
              <a:spcAft>
                <a:spcPts val="1000"/>
              </a:spcAft>
              <a:buClr>
                <a:srgbClr val="57D7B0"/>
              </a:buClr>
              <a:buSzPct val="80000"/>
              <a:buFont typeface="System Font Regular"/>
              <a:buChar char="▷"/>
            </a:pPr>
            <a:r>
              <a:rPr lang="en-GB" sz="2400" dirty="0">
                <a:solidFill>
                  <a:schemeClr val="bg1">
                    <a:lumMod val="50000"/>
                  </a:schemeClr>
                </a:solidFill>
              </a:rPr>
              <a:t>Men who abuse substances, especially drugs, to a degree that encourages stress and anxiety, sleeplessness, lowered levels of frustration tolerance, heightened impulsivity, poor emotional and behavioural regulation and poor decision making. </a:t>
            </a:r>
          </a:p>
          <a:p>
            <a:pPr marL="534988" indent="-534988">
              <a:lnSpc>
                <a:spcPct val="100000"/>
              </a:lnSpc>
              <a:spcBef>
                <a:spcPts val="0"/>
              </a:spcBef>
              <a:spcAft>
                <a:spcPts val="1000"/>
              </a:spcAft>
              <a:buClr>
                <a:srgbClr val="57D7B0"/>
              </a:buClr>
              <a:buSzPct val="80000"/>
              <a:buFont typeface="System Font Regular"/>
              <a:buChar char="▷"/>
            </a:pPr>
            <a:r>
              <a:rPr lang="en-GB" sz="2400" dirty="0">
                <a:solidFill>
                  <a:schemeClr val="bg1">
                    <a:lumMod val="50000"/>
                  </a:schemeClr>
                </a:solidFill>
              </a:rPr>
              <a:t>Men who have low self-esteem, or other issues around mental and emotional health. </a:t>
            </a:r>
          </a:p>
          <a:p>
            <a:pPr marL="534988" indent="-534988">
              <a:lnSpc>
                <a:spcPct val="100000"/>
              </a:lnSpc>
              <a:spcBef>
                <a:spcPts val="0"/>
              </a:spcBef>
              <a:spcAft>
                <a:spcPts val="1000"/>
              </a:spcAft>
              <a:buClr>
                <a:srgbClr val="57D7B0"/>
              </a:buClr>
              <a:buSzPct val="80000"/>
              <a:buFont typeface="System Font Regular"/>
              <a:buChar char="▷"/>
            </a:pPr>
            <a:r>
              <a:rPr lang="en-GB" sz="2400" dirty="0">
                <a:solidFill>
                  <a:schemeClr val="bg1">
                    <a:lumMod val="50000"/>
                  </a:schemeClr>
                </a:solidFill>
              </a:rPr>
              <a:t>Men who become parents at a young age, including care leavers. </a:t>
            </a:r>
          </a:p>
          <a:p>
            <a:pPr marL="534988" indent="-534988">
              <a:lnSpc>
                <a:spcPct val="100000"/>
              </a:lnSpc>
              <a:spcBef>
                <a:spcPts val="0"/>
              </a:spcBef>
              <a:spcAft>
                <a:spcPts val="1000"/>
              </a:spcAft>
              <a:buClr>
                <a:srgbClr val="57D7B0"/>
              </a:buClr>
              <a:buSzPct val="80000"/>
              <a:buFont typeface="System Font Regular"/>
              <a:buChar char="▷"/>
            </a:pPr>
            <a:r>
              <a:rPr lang="en-GB" sz="2400" dirty="0">
                <a:solidFill>
                  <a:schemeClr val="bg1">
                    <a:lumMod val="50000"/>
                  </a:schemeClr>
                </a:solidFill>
              </a:rPr>
              <a:t>Men who mitigate their difficulties with others through violence and controlling and angry behaviour, including some who are perpetrators of domestic abuse.</a:t>
            </a:r>
          </a:p>
          <a:p>
            <a:pPr marL="534988" indent="-534988">
              <a:lnSpc>
                <a:spcPct val="100000"/>
              </a:lnSpc>
              <a:spcBef>
                <a:spcPts val="0"/>
              </a:spcBef>
              <a:spcAft>
                <a:spcPts val="1000"/>
              </a:spcAft>
              <a:buClr>
                <a:srgbClr val="57D7B0"/>
              </a:buClr>
              <a:buSzPct val="80000"/>
              <a:buFont typeface="System Font Regular"/>
              <a:buChar char="▷"/>
            </a:pPr>
            <a:r>
              <a:rPr lang="en-GB" sz="2400" dirty="0">
                <a:solidFill>
                  <a:schemeClr val="bg1">
                    <a:lumMod val="50000"/>
                  </a:schemeClr>
                </a:solidFill>
              </a:rPr>
              <a:t>Men experiencing external pressures, </a:t>
            </a:r>
            <a:r>
              <a:rPr lang="en-GB" sz="2400" dirty="0" err="1">
                <a:solidFill>
                  <a:schemeClr val="bg1">
                    <a:lumMod val="50000"/>
                  </a:schemeClr>
                </a:solidFill>
              </a:rPr>
              <a:t>incl</a:t>
            </a:r>
            <a:r>
              <a:rPr lang="en-GB" sz="2400" dirty="0">
                <a:solidFill>
                  <a:schemeClr val="bg1">
                    <a:lumMod val="50000"/>
                  </a:schemeClr>
                </a:solidFill>
              </a:rPr>
              <a:t> poverty, debt, deprivation, worklessness, racism and poor relationships with the mothers of the children. </a:t>
            </a:r>
          </a:p>
        </p:txBody>
      </p:sp>
      <p:sp>
        <p:nvSpPr>
          <p:cNvPr id="45" name="Content Placeholder 12">
            <a:extLst>
              <a:ext uri="{FF2B5EF4-FFF2-40B4-BE49-F238E27FC236}">
                <a16:creationId xmlns:a16="http://schemas.microsoft.com/office/drawing/2014/main" id="{D94E28F7-DB1C-C241-8A5C-3557BD097D4B}"/>
              </a:ext>
            </a:extLst>
          </p:cNvPr>
          <p:cNvSpPr txBox="1">
            <a:spLocks/>
          </p:cNvSpPr>
          <p:nvPr/>
        </p:nvSpPr>
        <p:spPr>
          <a:xfrm>
            <a:off x="3849002" y="4941205"/>
            <a:ext cx="4246320" cy="18360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3200" dirty="0"/>
          </a:p>
        </p:txBody>
      </p:sp>
    </p:spTree>
    <p:extLst>
      <p:ext uri="{BB962C8B-B14F-4D97-AF65-F5344CB8AC3E}">
        <p14:creationId xmlns:p14="http://schemas.microsoft.com/office/powerpoint/2010/main" val="1434291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X:\CYPS\CYPS-LSCB\BUSPECIFIC\LSCP\Communications\LSCP Logo\LSCP Logo Stacked - Preferred Version.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10937631" y="0"/>
            <a:ext cx="1181568" cy="822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72801" y="26994"/>
            <a:ext cx="8520214" cy="769441"/>
          </a:xfrm>
          <a:prstGeom prst="rect">
            <a:avLst/>
          </a:prstGeom>
          <a:noFill/>
        </p:spPr>
        <p:txBody>
          <a:bodyPr wrap="square" rtlCol="0">
            <a:spAutoFit/>
          </a:bodyPr>
          <a:lstStyle/>
          <a:p>
            <a:r>
              <a:rPr lang="en-US" sz="4400" b="1" dirty="0">
                <a:solidFill>
                  <a:schemeClr val="bg1">
                    <a:lumMod val="50000"/>
                  </a:schemeClr>
                </a:solidFill>
              </a:rPr>
              <a:t>Key findings: Information Sharing</a:t>
            </a:r>
            <a:endParaRPr lang="en-US" sz="4400" b="1" dirty="0">
              <a:solidFill>
                <a:srgbClr val="57D7B0"/>
              </a:solidFill>
            </a:endParaRPr>
          </a:p>
        </p:txBody>
      </p:sp>
      <p:sp>
        <p:nvSpPr>
          <p:cNvPr id="13" name="Content Placeholder 12">
            <a:extLst>
              <a:ext uri="{FF2B5EF4-FFF2-40B4-BE49-F238E27FC236}">
                <a16:creationId xmlns:a16="http://schemas.microsoft.com/office/drawing/2014/main" id="{99A12439-E3BE-8648-9BA1-00B880F3A973}"/>
              </a:ext>
            </a:extLst>
          </p:cNvPr>
          <p:cNvSpPr>
            <a:spLocks noGrp="1"/>
          </p:cNvSpPr>
          <p:nvPr>
            <p:ph idx="1"/>
          </p:nvPr>
        </p:nvSpPr>
        <p:spPr>
          <a:xfrm>
            <a:off x="181869" y="822586"/>
            <a:ext cx="11580586" cy="5846855"/>
          </a:xfrm>
        </p:spPr>
        <p:txBody>
          <a:bodyPr>
            <a:noAutofit/>
          </a:bodyPr>
          <a:lstStyle/>
          <a:p>
            <a:pPr marL="0" indent="0">
              <a:lnSpc>
                <a:spcPct val="100000"/>
              </a:lnSpc>
              <a:spcBef>
                <a:spcPts val="0"/>
              </a:spcBef>
              <a:spcAft>
                <a:spcPts val="1000"/>
              </a:spcAft>
              <a:buNone/>
            </a:pPr>
            <a:r>
              <a:rPr lang="en-GB" sz="2200" dirty="0">
                <a:solidFill>
                  <a:schemeClr val="bg1">
                    <a:lumMod val="50000"/>
                  </a:schemeClr>
                </a:solidFill>
              </a:rPr>
              <a:t>The review identifies lack of information sharing as a key factor that prevented practitioners from seeing and responding in a timely way to risk to babies. Three key issues were identified: </a:t>
            </a:r>
          </a:p>
          <a:p>
            <a:pPr marL="406400" indent="-395288">
              <a:lnSpc>
                <a:spcPct val="100000"/>
              </a:lnSpc>
              <a:spcBef>
                <a:spcPts val="0"/>
              </a:spcBef>
              <a:spcAft>
                <a:spcPts val="1000"/>
              </a:spcAft>
              <a:buClr>
                <a:srgbClr val="57D7B0"/>
              </a:buClr>
              <a:buSzPct val="80000"/>
              <a:buFont typeface="System Font Regular"/>
              <a:buChar char="▷"/>
            </a:pPr>
            <a:r>
              <a:rPr lang="en-GB" sz="2200" dirty="0">
                <a:solidFill>
                  <a:schemeClr val="bg1">
                    <a:lumMod val="50000"/>
                  </a:schemeClr>
                </a:solidFill>
              </a:rPr>
              <a:t>A lack of patient record integration across the health service, most noticeably in communication between midwives, health visitors and GPs. Some risk factors may only be known to GPs and they require the consent of the father to share information with others. Health records for babies only allow the inclusion of one adult (the mother), so records relating to fathers are held separately and family records cannot be seen in a joined-up way.</a:t>
            </a:r>
          </a:p>
          <a:p>
            <a:pPr marL="406400" indent="-395288">
              <a:lnSpc>
                <a:spcPct val="100000"/>
              </a:lnSpc>
              <a:spcBef>
                <a:spcPts val="0"/>
              </a:spcBef>
              <a:spcAft>
                <a:spcPts val="1000"/>
              </a:spcAft>
              <a:buClr>
                <a:srgbClr val="57D7B0"/>
              </a:buClr>
              <a:buSzPct val="80000"/>
              <a:buFont typeface="System Font Regular"/>
              <a:buChar char="▷"/>
            </a:pPr>
            <a:r>
              <a:rPr lang="en-GB" sz="2200" dirty="0">
                <a:solidFill>
                  <a:schemeClr val="bg1">
                    <a:lumMod val="50000"/>
                  </a:schemeClr>
                </a:solidFill>
              </a:rPr>
              <a:t>GDPR was seen by many to have made information sharing less effective and more complex. It was seen to limit professionals’ ability to use pre-birth protocols and procedures to trigger assessments. Decisions about whether the threshold of Section 47 has been reached can only be made if all relevant information is known, but the information can only be shared once the threshold has been reached.</a:t>
            </a:r>
          </a:p>
          <a:p>
            <a:pPr marL="406400" indent="-395288">
              <a:lnSpc>
                <a:spcPct val="100000"/>
              </a:lnSpc>
              <a:spcBef>
                <a:spcPts val="0"/>
              </a:spcBef>
              <a:spcAft>
                <a:spcPts val="1000"/>
              </a:spcAft>
              <a:buClr>
                <a:srgbClr val="57D7B0"/>
              </a:buClr>
              <a:buSzPct val="80000"/>
              <a:buFont typeface="System Font Regular"/>
              <a:buChar char="▷"/>
            </a:pPr>
            <a:r>
              <a:rPr lang="en-GB" sz="2200" dirty="0">
                <a:solidFill>
                  <a:schemeClr val="bg1">
                    <a:lumMod val="50000"/>
                  </a:schemeClr>
                </a:solidFill>
              </a:rPr>
              <a:t>Practitioners were unclear about thresholds for sharing information and referring cases into the Multi Agency Safeguarding Hub (MASH). </a:t>
            </a:r>
          </a:p>
          <a:p>
            <a:pPr marL="0" indent="0">
              <a:lnSpc>
                <a:spcPct val="100000"/>
              </a:lnSpc>
              <a:spcBef>
                <a:spcPts val="0"/>
              </a:spcBef>
              <a:spcAft>
                <a:spcPts val="1000"/>
              </a:spcAft>
              <a:buNone/>
            </a:pPr>
            <a:r>
              <a:rPr lang="en-GB" sz="2200" dirty="0">
                <a:solidFill>
                  <a:schemeClr val="bg1">
                    <a:lumMod val="50000"/>
                  </a:schemeClr>
                </a:solidFill>
              </a:rPr>
              <a:t>The review also found that legislation and guidance was in place to enable information sharing, but </a:t>
            </a:r>
            <a:r>
              <a:rPr lang="en-GB" sz="2200" b="1" dirty="0">
                <a:solidFill>
                  <a:srgbClr val="57D7B0"/>
                </a:solidFill>
              </a:rPr>
              <a:t>organisational culture </a:t>
            </a:r>
            <a:r>
              <a:rPr lang="en-GB" sz="2200" dirty="0">
                <a:solidFill>
                  <a:schemeClr val="bg1">
                    <a:lumMod val="50000"/>
                  </a:schemeClr>
                </a:solidFill>
              </a:rPr>
              <a:t>and </a:t>
            </a:r>
            <a:r>
              <a:rPr lang="en-GB" sz="2200" b="1" dirty="0">
                <a:solidFill>
                  <a:srgbClr val="57D7B0"/>
                </a:solidFill>
              </a:rPr>
              <a:t>leadership</a:t>
            </a:r>
            <a:r>
              <a:rPr lang="en-GB" sz="2200" dirty="0">
                <a:solidFill>
                  <a:schemeClr val="bg1">
                    <a:lumMod val="50000"/>
                  </a:schemeClr>
                </a:solidFill>
              </a:rPr>
              <a:t> caused variation in how well this happened in practice.</a:t>
            </a:r>
          </a:p>
        </p:txBody>
      </p:sp>
      <p:sp>
        <p:nvSpPr>
          <p:cNvPr id="45" name="Content Placeholder 12">
            <a:extLst>
              <a:ext uri="{FF2B5EF4-FFF2-40B4-BE49-F238E27FC236}">
                <a16:creationId xmlns:a16="http://schemas.microsoft.com/office/drawing/2014/main" id="{D94E28F7-DB1C-C241-8A5C-3557BD097D4B}"/>
              </a:ext>
            </a:extLst>
          </p:cNvPr>
          <p:cNvSpPr txBox="1">
            <a:spLocks/>
          </p:cNvSpPr>
          <p:nvPr/>
        </p:nvSpPr>
        <p:spPr>
          <a:xfrm>
            <a:off x="3849002" y="4941205"/>
            <a:ext cx="4246320" cy="18360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3200" dirty="0"/>
          </a:p>
        </p:txBody>
      </p:sp>
    </p:spTree>
    <p:extLst>
      <p:ext uri="{BB962C8B-B14F-4D97-AF65-F5344CB8AC3E}">
        <p14:creationId xmlns:p14="http://schemas.microsoft.com/office/powerpoint/2010/main" val="4287543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X:\CYPS\CYPS-LSCB\BUSPECIFIC\LSCP\Communications\LSCP Logo\LSCP Logo Stacked - Preferred Version.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10937631" y="0"/>
            <a:ext cx="1181568" cy="822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72801" y="26994"/>
            <a:ext cx="8520214" cy="769441"/>
          </a:xfrm>
          <a:prstGeom prst="rect">
            <a:avLst/>
          </a:prstGeom>
          <a:noFill/>
        </p:spPr>
        <p:txBody>
          <a:bodyPr wrap="square" rtlCol="0">
            <a:spAutoFit/>
          </a:bodyPr>
          <a:lstStyle/>
          <a:p>
            <a:r>
              <a:rPr lang="en-US" sz="4400" b="1" dirty="0">
                <a:solidFill>
                  <a:schemeClr val="bg1">
                    <a:lumMod val="50000"/>
                  </a:schemeClr>
                </a:solidFill>
              </a:rPr>
              <a:t>Key findings: Service Response</a:t>
            </a:r>
            <a:endParaRPr lang="en-US" sz="4400" b="1" dirty="0">
              <a:solidFill>
                <a:srgbClr val="57D7B0"/>
              </a:solidFill>
            </a:endParaRPr>
          </a:p>
        </p:txBody>
      </p:sp>
      <p:sp>
        <p:nvSpPr>
          <p:cNvPr id="13" name="Content Placeholder 12">
            <a:extLst>
              <a:ext uri="{FF2B5EF4-FFF2-40B4-BE49-F238E27FC236}">
                <a16:creationId xmlns:a16="http://schemas.microsoft.com/office/drawing/2014/main" id="{99A12439-E3BE-8648-9BA1-00B880F3A973}"/>
              </a:ext>
            </a:extLst>
          </p:cNvPr>
          <p:cNvSpPr>
            <a:spLocks noGrp="1"/>
          </p:cNvSpPr>
          <p:nvPr>
            <p:ph idx="1"/>
          </p:nvPr>
        </p:nvSpPr>
        <p:spPr>
          <a:xfrm>
            <a:off x="181869" y="822586"/>
            <a:ext cx="11580586" cy="5846855"/>
          </a:xfrm>
        </p:spPr>
        <p:txBody>
          <a:bodyPr>
            <a:noAutofit/>
          </a:bodyPr>
          <a:lstStyle/>
          <a:p>
            <a:pPr marL="406400" lvl="0" indent="-395288">
              <a:lnSpc>
                <a:spcPct val="100000"/>
              </a:lnSpc>
              <a:spcBef>
                <a:spcPts val="0"/>
              </a:spcBef>
              <a:spcAft>
                <a:spcPts val="1000"/>
              </a:spcAft>
              <a:buClr>
                <a:srgbClr val="57D7B0"/>
              </a:buClr>
              <a:buSzPct val="80000"/>
              <a:buFont typeface="System Font Regular"/>
              <a:buChar char="▷"/>
            </a:pPr>
            <a:r>
              <a:rPr lang="en-GB" sz="2200" dirty="0">
                <a:solidFill>
                  <a:schemeClr val="bg1">
                    <a:lumMod val="50000"/>
                  </a:schemeClr>
                </a:solidFill>
              </a:rPr>
              <a:t>Many of the families the cases </a:t>
            </a:r>
            <a:r>
              <a:rPr lang="en-GB" sz="2200" b="1" dirty="0">
                <a:solidFill>
                  <a:srgbClr val="57D7B0"/>
                </a:solidFill>
              </a:rPr>
              <a:t>never had access to specialist support</a:t>
            </a:r>
            <a:r>
              <a:rPr lang="en-GB" sz="2200" dirty="0">
                <a:solidFill>
                  <a:schemeClr val="bg1">
                    <a:lumMod val="50000"/>
                  </a:schemeClr>
                </a:solidFill>
              </a:rPr>
              <a:t>, but were reached by universal and early intervention services. </a:t>
            </a:r>
          </a:p>
          <a:p>
            <a:pPr marL="406400" lvl="0" indent="-395288">
              <a:lnSpc>
                <a:spcPct val="100000"/>
              </a:lnSpc>
              <a:spcBef>
                <a:spcPts val="0"/>
              </a:spcBef>
              <a:spcAft>
                <a:spcPts val="1000"/>
              </a:spcAft>
              <a:buClr>
                <a:srgbClr val="57D7B0"/>
              </a:buClr>
              <a:buSzPct val="80000"/>
              <a:buFont typeface="System Font Regular"/>
              <a:buChar char="▷"/>
            </a:pPr>
            <a:r>
              <a:rPr lang="en-GB" sz="2200" dirty="0">
                <a:solidFill>
                  <a:schemeClr val="bg1">
                    <a:lumMod val="50000"/>
                  </a:schemeClr>
                </a:solidFill>
              </a:rPr>
              <a:t>Antenatal and early years services remain predominantly women-facing, and are less accessible to fathers. </a:t>
            </a:r>
          </a:p>
          <a:p>
            <a:pPr marL="406400" lvl="0" indent="-395288">
              <a:lnSpc>
                <a:spcPct val="100000"/>
              </a:lnSpc>
              <a:spcBef>
                <a:spcPts val="0"/>
              </a:spcBef>
              <a:spcAft>
                <a:spcPts val="1000"/>
              </a:spcAft>
              <a:buClr>
                <a:srgbClr val="57D7B0"/>
              </a:buClr>
              <a:buSzPct val="80000"/>
              <a:buFont typeface="System Font Regular"/>
              <a:buChar char="▷"/>
            </a:pPr>
            <a:r>
              <a:rPr lang="en-GB" sz="2200" dirty="0">
                <a:solidFill>
                  <a:schemeClr val="bg1">
                    <a:lumMod val="50000"/>
                  </a:schemeClr>
                </a:solidFill>
              </a:rPr>
              <a:t>Men were often only partially seen by statutory children’s services, particularly children’s social care. Engagement with fathers is often characterised by shallow assessments and weak engagement, and services often do not know who fathers are nor the risks they present. </a:t>
            </a:r>
          </a:p>
          <a:p>
            <a:pPr marL="406400" lvl="0" indent="-395288">
              <a:lnSpc>
                <a:spcPct val="100000"/>
              </a:lnSpc>
              <a:spcBef>
                <a:spcPts val="0"/>
              </a:spcBef>
              <a:spcAft>
                <a:spcPts val="1000"/>
              </a:spcAft>
              <a:buClr>
                <a:srgbClr val="57D7B0"/>
              </a:buClr>
              <a:buSzPct val="80000"/>
              <a:buFont typeface="System Font Regular"/>
              <a:buChar char="▷"/>
            </a:pPr>
            <a:r>
              <a:rPr lang="en-GB" sz="2200" dirty="0">
                <a:solidFill>
                  <a:schemeClr val="bg1">
                    <a:lumMod val="50000"/>
                  </a:schemeClr>
                </a:solidFill>
              </a:rPr>
              <a:t>There was also often insufficient linkage between children’s and adults’ services. Thresholds and prioritisation of limited funds means adults with some mental health needs or less serious substance misuse issues do not receive a service. However, adults who present a lower level of need to adult provision can present the highest level of need to children’s services. </a:t>
            </a:r>
          </a:p>
          <a:p>
            <a:pPr marL="406400" lvl="0" indent="-395288">
              <a:lnSpc>
                <a:spcPct val="100000"/>
              </a:lnSpc>
              <a:spcBef>
                <a:spcPts val="0"/>
              </a:spcBef>
              <a:spcAft>
                <a:spcPts val="1000"/>
              </a:spcAft>
              <a:buClr>
                <a:srgbClr val="57D7B0"/>
              </a:buClr>
              <a:buSzPct val="80000"/>
              <a:buFont typeface="System Font Regular"/>
              <a:buChar char="▷"/>
            </a:pPr>
            <a:r>
              <a:rPr lang="en-GB" sz="2200" dirty="0">
                <a:solidFill>
                  <a:schemeClr val="bg1">
                    <a:lumMod val="50000"/>
                  </a:schemeClr>
                </a:solidFill>
              </a:rPr>
              <a:t>Programmes aimed at perpetrators of domestic abuse are not universally available and where they exist the impact on the safety and wellbeing of children is insufficiently evaluated. Programmes often focus on challenging men about their behaviour and the risk they pose to adults, but do not consistently challenge them on the risk they pose as fathers.</a:t>
            </a:r>
          </a:p>
        </p:txBody>
      </p:sp>
      <p:sp>
        <p:nvSpPr>
          <p:cNvPr id="45" name="Content Placeholder 12">
            <a:extLst>
              <a:ext uri="{FF2B5EF4-FFF2-40B4-BE49-F238E27FC236}">
                <a16:creationId xmlns:a16="http://schemas.microsoft.com/office/drawing/2014/main" id="{D94E28F7-DB1C-C241-8A5C-3557BD097D4B}"/>
              </a:ext>
            </a:extLst>
          </p:cNvPr>
          <p:cNvSpPr txBox="1">
            <a:spLocks/>
          </p:cNvSpPr>
          <p:nvPr/>
        </p:nvSpPr>
        <p:spPr>
          <a:xfrm>
            <a:off x="3849002" y="4941205"/>
            <a:ext cx="4246320" cy="18360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3200" dirty="0"/>
          </a:p>
        </p:txBody>
      </p:sp>
    </p:spTree>
    <p:extLst>
      <p:ext uri="{BB962C8B-B14F-4D97-AF65-F5344CB8AC3E}">
        <p14:creationId xmlns:p14="http://schemas.microsoft.com/office/powerpoint/2010/main" val="4028426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X:\CYPS\CYPS-LSCB\BUSPECIFIC\LSCP\Communications\LSCP Logo\LSCP Logo Stacked - Preferred Version.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10937631" y="0"/>
            <a:ext cx="1181568" cy="822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72801" y="26994"/>
            <a:ext cx="10508086" cy="630942"/>
          </a:xfrm>
          <a:prstGeom prst="rect">
            <a:avLst/>
          </a:prstGeom>
          <a:noFill/>
        </p:spPr>
        <p:txBody>
          <a:bodyPr wrap="square" rtlCol="0">
            <a:spAutoFit/>
          </a:bodyPr>
          <a:lstStyle/>
          <a:p>
            <a:r>
              <a:rPr lang="en-US" sz="3500" b="1" dirty="0">
                <a:solidFill>
                  <a:schemeClr val="bg1">
                    <a:lumMod val="50000"/>
                  </a:schemeClr>
                </a:solidFill>
              </a:rPr>
              <a:t>Key findings: Assessment &amp; engagement of fathers</a:t>
            </a:r>
            <a:endParaRPr lang="en-US" sz="3500" b="1" dirty="0">
              <a:solidFill>
                <a:srgbClr val="57D7B0"/>
              </a:solidFill>
            </a:endParaRPr>
          </a:p>
        </p:txBody>
      </p:sp>
      <p:sp>
        <p:nvSpPr>
          <p:cNvPr id="13" name="Content Placeholder 12">
            <a:extLst>
              <a:ext uri="{FF2B5EF4-FFF2-40B4-BE49-F238E27FC236}">
                <a16:creationId xmlns:a16="http://schemas.microsoft.com/office/drawing/2014/main" id="{99A12439-E3BE-8648-9BA1-00B880F3A973}"/>
              </a:ext>
            </a:extLst>
          </p:cNvPr>
          <p:cNvSpPr>
            <a:spLocks noGrp="1"/>
          </p:cNvSpPr>
          <p:nvPr>
            <p:ph idx="1"/>
          </p:nvPr>
        </p:nvSpPr>
        <p:spPr>
          <a:xfrm>
            <a:off x="181869" y="822586"/>
            <a:ext cx="11580586" cy="5846855"/>
          </a:xfrm>
        </p:spPr>
        <p:txBody>
          <a:bodyPr>
            <a:noAutofit/>
          </a:bodyPr>
          <a:lstStyle/>
          <a:p>
            <a:pPr marL="11112" indent="0">
              <a:lnSpc>
                <a:spcPct val="100000"/>
              </a:lnSpc>
              <a:spcBef>
                <a:spcPts val="0"/>
              </a:spcBef>
              <a:spcAft>
                <a:spcPts val="1000"/>
              </a:spcAft>
              <a:buClr>
                <a:srgbClr val="57D7B0"/>
              </a:buClr>
              <a:buSzPct val="80000"/>
              <a:buNone/>
            </a:pPr>
            <a:r>
              <a:rPr lang="en-GB" sz="2200" dirty="0">
                <a:solidFill>
                  <a:schemeClr val="bg1">
                    <a:lumMod val="50000"/>
                  </a:schemeClr>
                </a:solidFill>
              </a:rPr>
              <a:t>The review identified a four-tiered approach to improving the engagement and assessment of fathers: </a:t>
            </a:r>
          </a:p>
          <a:p>
            <a:pPr marL="406400" indent="-395288">
              <a:lnSpc>
                <a:spcPct val="100000"/>
              </a:lnSpc>
              <a:spcBef>
                <a:spcPts val="0"/>
              </a:spcBef>
              <a:spcAft>
                <a:spcPts val="1000"/>
              </a:spcAft>
              <a:buClr>
                <a:srgbClr val="57D7B0"/>
              </a:buClr>
              <a:buSzPct val="80000"/>
              <a:buFont typeface="System Font Regular"/>
              <a:buChar char="▷"/>
            </a:pPr>
            <a:r>
              <a:rPr lang="en-GB" sz="2200" dirty="0">
                <a:solidFill>
                  <a:schemeClr val="bg1">
                    <a:lumMod val="50000"/>
                  </a:schemeClr>
                </a:solidFill>
              </a:rPr>
              <a:t>Understanding men’s lives and their experiences: to assess and engage with fathers effectively, practitioners first need to understand each man’s individual context and background. </a:t>
            </a:r>
          </a:p>
          <a:p>
            <a:pPr marL="406400" indent="-395288">
              <a:lnSpc>
                <a:spcPct val="100000"/>
              </a:lnSpc>
              <a:spcBef>
                <a:spcPts val="0"/>
              </a:spcBef>
              <a:spcAft>
                <a:spcPts val="1000"/>
              </a:spcAft>
              <a:buClr>
                <a:srgbClr val="57D7B0"/>
              </a:buClr>
              <a:buSzPct val="80000"/>
              <a:buFont typeface="System Font Regular"/>
              <a:buChar char="▷"/>
            </a:pPr>
            <a:r>
              <a:rPr lang="en-GB" sz="2200" dirty="0">
                <a:solidFill>
                  <a:schemeClr val="bg1">
                    <a:lumMod val="50000"/>
                  </a:schemeClr>
                </a:solidFill>
              </a:rPr>
              <a:t>Engaging and assessing men: fathers’ histories and personal circumstances should inform the development of parenting strategies and help practitioners explore issues with fathers - like how they deal with frustration and anger, tolerance of unexpected demand and, where needed, work around substance misuse and emotional wellbeing. Practitioners need to address men’s understanding of the emotional and developmental needs of babies and children and help them explore what good parenting looks like. </a:t>
            </a:r>
          </a:p>
          <a:p>
            <a:pPr marL="406400" indent="-395288">
              <a:lnSpc>
                <a:spcPct val="100000"/>
              </a:lnSpc>
              <a:spcBef>
                <a:spcPts val="0"/>
              </a:spcBef>
              <a:spcAft>
                <a:spcPts val="1000"/>
              </a:spcAft>
              <a:buClr>
                <a:srgbClr val="57D7B0"/>
              </a:buClr>
              <a:buSzPct val="80000"/>
              <a:buFont typeface="System Font Regular"/>
              <a:buChar char="▷"/>
            </a:pPr>
            <a:r>
              <a:rPr lang="en-GB" sz="2200" dirty="0">
                <a:solidFill>
                  <a:schemeClr val="bg1">
                    <a:lumMod val="50000"/>
                  </a:schemeClr>
                </a:solidFill>
              </a:rPr>
              <a:t>Supporting best practice: supervisors and those overseeing frontline practice need to ensure that the assessment and engagement of fathers is evident within the work of their frontline staff. Children in need and child protection planning should maximise engagement of fathers. </a:t>
            </a:r>
          </a:p>
          <a:p>
            <a:pPr marL="406400" indent="-395288">
              <a:lnSpc>
                <a:spcPct val="100000"/>
              </a:lnSpc>
              <a:spcBef>
                <a:spcPts val="0"/>
              </a:spcBef>
              <a:spcAft>
                <a:spcPts val="1000"/>
              </a:spcAft>
              <a:buClr>
                <a:srgbClr val="57D7B0"/>
              </a:buClr>
              <a:buSzPct val="80000"/>
              <a:buFont typeface="System Font Regular"/>
              <a:buChar char="▷"/>
            </a:pPr>
            <a:r>
              <a:rPr lang="en-GB" sz="2200" dirty="0">
                <a:solidFill>
                  <a:schemeClr val="bg1">
                    <a:lumMod val="50000"/>
                  </a:schemeClr>
                </a:solidFill>
              </a:rPr>
              <a:t>Service design: </a:t>
            </a:r>
            <a:r>
              <a:rPr lang="en-GB" sz="2200" b="1" dirty="0">
                <a:solidFill>
                  <a:srgbClr val="57D7B0"/>
                </a:solidFill>
              </a:rPr>
              <a:t>safeguarding partners </a:t>
            </a:r>
            <a:r>
              <a:rPr lang="en-GB" sz="2200" dirty="0">
                <a:solidFill>
                  <a:schemeClr val="bg1">
                    <a:lumMod val="50000"/>
                  </a:schemeClr>
                </a:solidFill>
              </a:rPr>
              <a:t>and system leaders need to set the necessary conditions within which work with fathers is enabled and expected. To do this they </a:t>
            </a:r>
            <a:r>
              <a:rPr lang="en-GB" sz="2200" b="1" dirty="0">
                <a:solidFill>
                  <a:srgbClr val="57D7B0"/>
                </a:solidFill>
              </a:rPr>
              <a:t>need to address challenges around context and culture; processes; and tools, frameworks and services.</a:t>
            </a:r>
          </a:p>
        </p:txBody>
      </p:sp>
      <p:sp>
        <p:nvSpPr>
          <p:cNvPr id="45" name="Content Placeholder 12">
            <a:extLst>
              <a:ext uri="{FF2B5EF4-FFF2-40B4-BE49-F238E27FC236}">
                <a16:creationId xmlns:a16="http://schemas.microsoft.com/office/drawing/2014/main" id="{D94E28F7-DB1C-C241-8A5C-3557BD097D4B}"/>
              </a:ext>
            </a:extLst>
          </p:cNvPr>
          <p:cNvSpPr txBox="1">
            <a:spLocks/>
          </p:cNvSpPr>
          <p:nvPr/>
        </p:nvSpPr>
        <p:spPr>
          <a:xfrm>
            <a:off x="3849002" y="4941205"/>
            <a:ext cx="4246320" cy="18360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3200" dirty="0"/>
          </a:p>
        </p:txBody>
      </p:sp>
    </p:spTree>
    <p:extLst>
      <p:ext uri="{BB962C8B-B14F-4D97-AF65-F5344CB8AC3E}">
        <p14:creationId xmlns:p14="http://schemas.microsoft.com/office/powerpoint/2010/main" val="3818465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X:\CYPS\CYPS-LSCB\BUSPECIFIC\LSCP\Communications\LSCP Logo\LSCP Logo Stacked - Preferred Version.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10937631" y="0"/>
            <a:ext cx="1181568" cy="822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72801" y="26994"/>
            <a:ext cx="10508086" cy="630942"/>
          </a:xfrm>
          <a:prstGeom prst="rect">
            <a:avLst/>
          </a:prstGeom>
          <a:noFill/>
        </p:spPr>
        <p:txBody>
          <a:bodyPr wrap="square" rtlCol="0">
            <a:spAutoFit/>
          </a:bodyPr>
          <a:lstStyle/>
          <a:p>
            <a:r>
              <a:rPr lang="en-US" sz="3500" b="1" dirty="0">
                <a:solidFill>
                  <a:schemeClr val="bg1">
                    <a:lumMod val="50000"/>
                  </a:schemeClr>
                </a:solidFill>
              </a:rPr>
              <a:t>National Recommendations</a:t>
            </a:r>
            <a:endParaRPr lang="en-US" sz="3500" b="1" dirty="0">
              <a:solidFill>
                <a:srgbClr val="57D7B0"/>
              </a:solidFill>
            </a:endParaRPr>
          </a:p>
        </p:txBody>
      </p:sp>
      <p:sp>
        <p:nvSpPr>
          <p:cNvPr id="13" name="Content Placeholder 12">
            <a:extLst>
              <a:ext uri="{FF2B5EF4-FFF2-40B4-BE49-F238E27FC236}">
                <a16:creationId xmlns:a16="http://schemas.microsoft.com/office/drawing/2014/main" id="{99A12439-E3BE-8648-9BA1-00B880F3A973}"/>
              </a:ext>
            </a:extLst>
          </p:cNvPr>
          <p:cNvSpPr>
            <a:spLocks noGrp="1"/>
          </p:cNvSpPr>
          <p:nvPr>
            <p:ph idx="1"/>
          </p:nvPr>
        </p:nvSpPr>
        <p:spPr>
          <a:xfrm>
            <a:off x="181869" y="822586"/>
            <a:ext cx="11580586" cy="5846855"/>
          </a:xfrm>
        </p:spPr>
        <p:txBody>
          <a:bodyPr>
            <a:noAutofit/>
          </a:bodyPr>
          <a:lstStyle/>
          <a:p>
            <a:pPr marL="406400" indent="-395288">
              <a:lnSpc>
                <a:spcPct val="100000"/>
              </a:lnSpc>
              <a:spcBef>
                <a:spcPts val="0"/>
              </a:spcBef>
              <a:spcAft>
                <a:spcPts val="1000"/>
              </a:spcAft>
              <a:buClr>
                <a:srgbClr val="57D7B0"/>
              </a:buClr>
              <a:buSzPct val="80000"/>
              <a:buFont typeface="System Font Regular"/>
              <a:buChar char="▷"/>
            </a:pPr>
            <a:r>
              <a:rPr lang="en-GB" sz="2200" dirty="0">
                <a:solidFill>
                  <a:schemeClr val="bg1">
                    <a:lumMod val="50000"/>
                  </a:schemeClr>
                </a:solidFill>
              </a:rPr>
              <a:t>Government funding must be provided to enable local areas to develop models of good practice in working with fathers. (Referenced Hertfordshire’s model of family safeguarding) </a:t>
            </a:r>
          </a:p>
          <a:p>
            <a:pPr marL="406400" indent="-395288">
              <a:lnSpc>
                <a:spcPct val="100000"/>
              </a:lnSpc>
              <a:spcBef>
                <a:spcPts val="0"/>
              </a:spcBef>
              <a:spcAft>
                <a:spcPts val="1000"/>
              </a:spcAft>
              <a:buClr>
                <a:srgbClr val="57D7B0"/>
              </a:buClr>
              <a:buSzPct val="80000"/>
              <a:buFont typeface="System Font Regular"/>
              <a:buChar char="▷"/>
            </a:pPr>
            <a:r>
              <a:rPr lang="en-GB" sz="2200" dirty="0">
                <a:solidFill>
                  <a:schemeClr val="bg1">
                    <a:lumMod val="50000"/>
                  </a:schemeClr>
                </a:solidFill>
              </a:rPr>
              <a:t>Pilot areas must be identified and funded by the government to develop holistic work with expecting fathers who meet the risk factors outlined in this review, in a collective and integrated service response. </a:t>
            </a:r>
          </a:p>
          <a:p>
            <a:pPr marL="406400" indent="-395288">
              <a:lnSpc>
                <a:spcPct val="100000"/>
              </a:lnSpc>
              <a:spcBef>
                <a:spcPts val="0"/>
              </a:spcBef>
              <a:spcAft>
                <a:spcPts val="1000"/>
              </a:spcAft>
              <a:buClr>
                <a:srgbClr val="57D7B0"/>
              </a:buClr>
              <a:buSzPct val="80000"/>
              <a:buFont typeface="System Font Regular"/>
              <a:buChar char="▷"/>
            </a:pPr>
            <a:r>
              <a:rPr lang="en-GB" sz="2200" dirty="0">
                <a:solidFill>
                  <a:schemeClr val="bg1">
                    <a:lumMod val="50000"/>
                  </a:schemeClr>
                </a:solidFill>
              </a:rPr>
              <a:t>Research must be commissioned by the government to enable a better understanding of the psychology and behaviour patterns of men who have abused babies through non-accidental injury. </a:t>
            </a:r>
          </a:p>
          <a:p>
            <a:pPr marL="406400" indent="-395288">
              <a:lnSpc>
                <a:spcPct val="100000"/>
              </a:lnSpc>
              <a:spcBef>
                <a:spcPts val="0"/>
              </a:spcBef>
              <a:spcAft>
                <a:spcPts val="1000"/>
              </a:spcAft>
              <a:buClr>
                <a:srgbClr val="57D7B0"/>
              </a:buClr>
              <a:buSzPct val="80000"/>
              <a:buFont typeface="System Font Regular"/>
              <a:buChar char="▷"/>
            </a:pPr>
            <a:r>
              <a:rPr lang="en-GB" sz="2200" dirty="0">
                <a:solidFill>
                  <a:schemeClr val="bg1">
                    <a:lumMod val="50000"/>
                  </a:schemeClr>
                </a:solidFill>
              </a:rPr>
              <a:t>The engagement of fathers must be embedded in prospective and current programmes such as Family Hubs, the Troubled Families Programme and follow up work to the Leadsom Review into the first 1,000 days. </a:t>
            </a:r>
          </a:p>
          <a:p>
            <a:pPr marL="406400" indent="-395288">
              <a:lnSpc>
                <a:spcPct val="100000"/>
              </a:lnSpc>
              <a:spcBef>
                <a:spcPts val="0"/>
              </a:spcBef>
              <a:spcAft>
                <a:spcPts val="1000"/>
              </a:spcAft>
              <a:buClr>
                <a:srgbClr val="57D7B0"/>
              </a:buClr>
              <a:buSzPct val="80000"/>
              <a:buFont typeface="System Font Regular"/>
              <a:buChar char="▷"/>
            </a:pPr>
            <a:r>
              <a:rPr lang="en-GB" sz="2200" dirty="0">
                <a:solidFill>
                  <a:schemeClr val="bg1">
                    <a:lumMod val="50000"/>
                  </a:schemeClr>
                </a:solidFill>
              </a:rPr>
              <a:t>Future inspections carried out by Ofsted, CQC and HMICFRS must assess the extent to which agencies are responding to the findings of the report.</a:t>
            </a:r>
            <a:endParaRPr lang="en-GB" sz="2200" b="1" dirty="0">
              <a:solidFill>
                <a:srgbClr val="57D7B0"/>
              </a:solidFill>
            </a:endParaRPr>
          </a:p>
        </p:txBody>
      </p:sp>
      <p:sp>
        <p:nvSpPr>
          <p:cNvPr id="45" name="Content Placeholder 12">
            <a:extLst>
              <a:ext uri="{FF2B5EF4-FFF2-40B4-BE49-F238E27FC236}">
                <a16:creationId xmlns:a16="http://schemas.microsoft.com/office/drawing/2014/main" id="{D94E28F7-DB1C-C241-8A5C-3557BD097D4B}"/>
              </a:ext>
            </a:extLst>
          </p:cNvPr>
          <p:cNvSpPr txBox="1">
            <a:spLocks/>
          </p:cNvSpPr>
          <p:nvPr/>
        </p:nvSpPr>
        <p:spPr>
          <a:xfrm>
            <a:off x="3849002" y="4941205"/>
            <a:ext cx="4246320" cy="18360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3200" dirty="0"/>
          </a:p>
        </p:txBody>
      </p:sp>
    </p:spTree>
    <p:extLst>
      <p:ext uri="{BB962C8B-B14F-4D97-AF65-F5344CB8AC3E}">
        <p14:creationId xmlns:p14="http://schemas.microsoft.com/office/powerpoint/2010/main" val="42310536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435</TotalTime>
  <Words>1098</Words>
  <Application>Microsoft Office PowerPoint</Application>
  <PresentationFormat>Widescreen</PresentationFormat>
  <Paragraphs>40</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System Font Regular</vt:lpstr>
      <vt:lpstr>Office Theme</vt:lpstr>
      <vt:lpstr>Summary Briefing “The Myth of Hidden Men: safeguarding children under one from nonaccidental injury caused by male carers”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 Briefing “The Myth of Hidden Men: safeguarding children under one from nonaccidental injury caused by male carers”</dc:title>
  <dc:creator>Connie Wessels</dc:creator>
  <cp:lastModifiedBy>Kersha Clarke</cp:lastModifiedBy>
  <cp:revision>2</cp:revision>
  <dcterms:created xsi:type="dcterms:W3CDTF">2021-09-21T08:24:06Z</dcterms:created>
  <dcterms:modified xsi:type="dcterms:W3CDTF">2021-09-22T15:41:10Z</dcterms:modified>
</cp:coreProperties>
</file>