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2" r:id="rId5"/>
    <p:sldId id="318" r:id="rId6"/>
    <p:sldId id="319" r:id="rId7"/>
    <p:sldId id="296" r:id="rId8"/>
    <p:sldId id="297" r:id="rId9"/>
    <p:sldId id="298" r:id="rId10"/>
    <p:sldId id="288" r:id="rId11"/>
    <p:sldId id="286" r:id="rId12"/>
    <p:sldId id="307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 snapToObjects="1">
      <p:cViewPr varScale="1">
        <p:scale>
          <a:sx n="105" d="100"/>
          <a:sy n="105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Wessels" userId="7c778e75-dd68-45ba-b8c7-f92ec7da2692" providerId="ADAL" clId="{D7516E8D-15B5-B24E-A686-8EF170773229}"/>
    <pc:docChg chg="delSld">
      <pc:chgData name="Connie Wessels" userId="7c778e75-dd68-45ba-b8c7-f92ec7da2692" providerId="ADAL" clId="{D7516E8D-15B5-B24E-A686-8EF170773229}" dt="2023-02-06T07:06:11.214" v="0" actId="2696"/>
      <pc:docMkLst>
        <pc:docMk/>
      </pc:docMkLst>
      <pc:sldChg chg="del">
        <pc:chgData name="Connie Wessels" userId="7c778e75-dd68-45ba-b8c7-f92ec7da2692" providerId="ADAL" clId="{D7516E8D-15B5-B24E-A686-8EF170773229}" dt="2023-02-06T07:06:11.214" v="0" actId="2696"/>
        <pc:sldMkLst>
          <pc:docMk/>
          <pc:sldMk cId="56069395" sldId="256"/>
        </pc:sldMkLst>
      </pc:sldChg>
    </pc:docChg>
  </pc:docChgLst>
  <pc:docChgLst>
    <pc:chgData name="Connie Wessels" userId="7c778e75-dd68-45ba-b8c7-f92ec7da2692" providerId="ADAL" clId="{68E24C60-2625-F941-9BD0-ABA6CB61484A}"/>
    <pc:docChg chg="custSel addSld modSld">
      <pc:chgData name="Connie Wessels" userId="7c778e75-dd68-45ba-b8c7-f92ec7da2692" providerId="ADAL" clId="{68E24C60-2625-F941-9BD0-ABA6CB61484A}" dt="2022-10-13T22:13:53.255" v="1908" actId="1076"/>
      <pc:docMkLst>
        <pc:docMk/>
      </pc:docMkLst>
      <pc:sldChg chg="modSp mod">
        <pc:chgData name="Connie Wessels" userId="7c778e75-dd68-45ba-b8c7-f92ec7da2692" providerId="ADAL" clId="{68E24C60-2625-F941-9BD0-ABA6CB61484A}" dt="2022-10-13T22:10:40.029" v="1895" actId="255"/>
        <pc:sldMkLst>
          <pc:docMk/>
          <pc:sldMk cId="56069395" sldId="256"/>
        </pc:sldMkLst>
        <pc:spChg chg="mod">
          <ac:chgData name="Connie Wessels" userId="7c778e75-dd68-45ba-b8c7-f92ec7da2692" providerId="ADAL" clId="{68E24C60-2625-F941-9BD0-ABA6CB61484A}" dt="2022-10-13T22:10:40.029" v="1895" actId="255"/>
          <ac:spMkLst>
            <pc:docMk/>
            <pc:sldMk cId="56069395" sldId="256"/>
            <ac:spMk id="3" creationId="{684C3B98-7C00-84FF-5E5E-AD4B8BDFC6E8}"/>
          </ac:spMkLst>
        </pc:spChg>
      </pc:sldChg>
      <pc:sldChg chg="delSp modSp mod">
        <pc:chgData name="Connie Wessels" userId="7c778e75-dd68-45ba-b8c7-f92ec7da2692" providerId="ADAL" clId="{68E24C60-2625-F941-9BD0-ABA6CB61484A}" dt="2022-10-13T22:13:37.694" v="1903" actId="167"/>
        <pc:sldMkLst>
          <pc:docMk/>
          <pc:sldMk cId="2731651355" sldId="318"/>
        </pc:sldMkLst>
        <pc:picChg chg="del">
          <ac:chgData name="Connie Wessels" userId="7c778e75-dd68-45ba-b8c7-f92ec7da2692" providerId="ADAL" clId="{68E24C60-2625-F941-9BD0-ABA6CB61484A}" dt="2022-10-13T22:13:20.711" v="1899" actId="478"/>
          <ac:picMkLst>
            <pc:docMk/>
            <pc:sldMk cId="2731651355" sldId="318"/>
            <ac:picMk id="6" creationId="{EC1087E1-218A-2004-BCC0-9666D2FBDDC7}"/>
          </ac:picMkLst>
        </pc:picChg>
        <pc:picChg chg="mod">
          <ac:chgData name="Connie Wessels" userId="7c778e75-dd68-45ba-b8c7-f92ec7da2692" providerId="ADAL" clId="{68E24C60-2625-F941-9BD0-ABA6CB61484A}" dt="2022-10-13T22:13:37.694" v="1903" actId="167"/>
          <ac:picMkLst>
            <pc:docMk/>
            <pc:sldMk cId="2731651355" sldId="318"/>
            <ac:picMk id="9" creationId="{A39AFC5B-24BA-01A5-57CA-FAE553D1B3FC}"/>
          </ac:picMkLst>
        </pc:picChg>
      </pc:sldChg>
      <pc:sldChg chg="delSp modSp add mod">
        <pc:chgData name="Connie Wessels" userId="7c778e75-dd68-45ba-b8c7-f92ec7da2692" providerId="ADAL" clId="{68E24C60-2625-F941-9BD0-ABA6CB61484A}" dt="2022-10-13T22:13:53.255" v="1908" actId="1076"/>
        <pc:sldMkLst>
          <pc:docMk/>
          <pc:sldMk cId="3748839187" sldId="319"/>
        </pc:sldMkLst>
        <pc:picChg chg="mod">
          <ac:chgData name="Connie Wessels" userId="7c778e75-dd68-45ba-b8c7-f92ec7da2692" providerId="ADAL" clId="{68E24C60-2625-F941-9BD0-ABA6CB61484A}" dt="2022-10-13T22:13:53.255" v="1908" actId="1076"/>
          <ac:picMkLst>
            <pc:docMk/>
            <pc:sldMk cId="3748839187" sldId="319"/>
            <ac:picMk id="6" creationId="{EC1087E1-218A-2004-BCC0-9666D2FBDDC7}"/>
          </ac:picMkLst>
        </pc:picChg>
        <pc:picChg chg="del">
          <ac:chgData name="Connie Wessels" userId="7c778e75-dd68-45ba-b8c7-f92ec7da2692" providerId="ADAL" clId="{68E24C60-2625-F941-9BD0-ABA6CB61484A}" dt="2022-10-13T22:13:40.591" v="1904" actId="478"/>
          <ac:picMkLst>
            <pc:docMk/>
            <pc:sldMk cId="3748839187" sldId="319"/>
            <ac:picMk id="9" creationId="{A39AFC5B-24BA-01A5-57CA-FAE553D1B3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A721-7FC7-0849-B116-FC50AF2A93F4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08F9-C8A2-2E49-B8A9-60B2BBDE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4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6E327-87EE-874D-B8FB-7308C6CDE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6E327-87EE-874D-B8FB-7308C6CDE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6E327-87EE-874D-B8FB-7308C6CDE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6E327-87EE-874D-B8FB-7308C6CDE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62FB-2AD3-30C9-673F-FAA900FD3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7058A-6214-3F6B-F42F-6E971BBBC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5054-EAC0-89CF-E40F-392AB93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1C7D-F453-7457-F480-9381C59F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EB36F-0D29-5F6F-4532-5E918D8C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1A65-3781-7506-541D-7285D92A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A2105-8106-5F3F-168C-A820A1B6A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47F7-1E04-8AE4-EF20-1D67B67A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0C1E-1863-60DA-E025-5A791E66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23E8-FCE3-1EAA-40E8-09A71682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2CF95-7B12-3A2E-B033-792BEFEC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F3C91-97C1-180A-DC3B-0408BF3FD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45E2-4772-D5C8-CD74-9333EAEB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33173-850A-5A9C-D5E0-C203DCA0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7EC3B-66C7-5969-46C0-A677BB79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34B0-81C3-07FC-34F0-E3F83399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81DBF-0F4B-D684-7033-B0870E02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7D3E-7011-4DB9-A682-E7F0CFC8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1CCA9-6B47-AEF8-54CA-55931A41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5EC98-D3DF-3A97-1DE0-F002EAD9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7B2B-7F95-ABA9-8D82-38712993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7A43B-5D63-8040-2971-86F06B925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B15D6-1499-89C7-7D53-3B10D56B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33DD-58E2-D75D-3096-F72ACE8A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73D2-5A6D-8E74-DC0A-775B914C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7A5D-1C5F-4ADC-A1EB-5A6C146E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00A6-36D8-8CD5-E745-3688900EF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02C9A-8312-F3F4-6DF9-828C6E94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AE7DD-5C54-F171-2720-9FA72C4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25C35-4697-41A2-014B-31B63CA4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348B-DE59-9A81-EA97-B766DDCB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1566-D49A-828E-2A2C-FDB5F72B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7392A-CAED-0421-0828-44EA864E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C8991-51C4-C408-8474-42CB5B2C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F6CC0-9EB7-D430-0379-BC47066A1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E33CF-4C19-1266-4EA5-43B703B4E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CDCC5-76BE-1792-DCA9-57972595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9E4FD-6D71-6FCC-3C1A-A33A1D81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32873-9AF5-994F-9B9B-D7400E75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A5A4-4762-7693-BCFA-07CFCF1C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BEB60-7457-D867-D3C9-4A5FBEE4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C9DE6-5E0D-E828-EF6E-B74ABF24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2723B-1A88-DB66-82C7-6A40974F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10F18-97A3-BB06-CEF4-875F79DE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CA2A9-B8AA-D798-5B1D-B4A75DA5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8CBD5-DB02-57E2-6EB6-36305026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F26-CFD9-433E-B050-FF0C107F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8F0E3-8BE8-76FD-9226-E1FDD214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0507E-67D9-A6C3-661A-14BAABA5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BDC9B-7919-D3DE-7B6D-89FCF8E2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7B3F3-4685-A5BD-F4A5-69FB94AE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F3306-7170-71DE-939C-AD039D61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350F-BC66-36AC-1EC2-3DEFAB10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EF836-5773-033D-EABA-A39DD608F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BA211-BAC7-1D8B-A716-270756BCF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85A4C-B46C-24CF-72EA-40D5FF17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0E83E-FFD4-04C6-A346-B5856FE0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7E803-4D82-9144-858B-18B6D00C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9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83CFA-6F61-1D31-875D-7ADC59E6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DF75-8416-DB5D-2198-2A21B1028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046C-19D3-36FB-1C6C-AB8CFB38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A18CD-8E7D-BC42-9682-6E00CBB57A86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09AE-F915-EEC6-2BE7-B619A43D9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936F-214E-0B74-7E88-BC66A6622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B7A3-8B03-C74D-8003-3337B5FA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LUCKyWeoK4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019EE9-0EA5-4961-81A7-4C372C5E5D70}"/>
              </a:ext>
            </a:extLst>
          </p:cNvPr>
          <p:cNvSpPr/>
          <p:nvPr/>
        </p:nvSpPr>
        <p:spPr>
          <a:xfrm>
            <a:off x="180491" y="390227"/>
            <a:ext cx="631499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contexts do we exist in?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EF0C5-A4C4-4F87-0266-18AD1FCD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10" y="243059"/>
            <a:ext cx="5823128" cy="65342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4527A1A-BBC0-7584-E9F4-B49D335212A1}"/>
              </a:ext>
            </a:extLst>
          </p:cNvPr>
          <p:cNvSpPr/>
          <p:nvPr/>
        </p:nvSpPr>
        <p:spPr>
          <a:xfrm>
            <a:off x="180491" y="1682747"/>
            <a:ext cx="5263706" cy="5094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young person’s experience in each context?</a:t>
            </a:r>
          </a:p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 their most important relationships exist? </a:t>
            </a:r>
          </a:p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identify strengths &amp; opportunities, as well as risks &amp; harm in each context? </a:t>
            </a:r>
          </a:p>
        </p:txBody>
      </p:sp>
    </p:spTree>
    <p:extLst>
      <p:ext uri="{BB962C8B-B14F-4D97-AF65-F5344CB8AC3E}">
        <p14:creationId xmlns:p14="http://schemas.microsoft.com/office/powerpoint/2010/main" val="39983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EA8A2-3766-1225-CCF6-F7EB53C89EC2}"/>
              </a:ext>
            </a:extLst>
          </p:cNvPr>
          <p:cNvSpPr/>
          <p:nvPr/>
        </p:nvSpPr>
        <p:spPr>
          <a:xfrm>
            <a:off x="87085" y="577806"/>
            <a:ext cx="740178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I work with a young person to create a safety plan?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5F32-605D-195F-CDCA-C3DC3D74F2F6}"/>
              </a:ext>
            </a:extLst>
          </p:cNvPr>
          <p:cNvSpPr/>
          <p:nvPr/>
        </p:nvSpPr>
        <p:spPr>
          <a:xfrm>
            <a:off x="674914" y="1560285"/>
            <a:ext cx="10363200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7F209-F122-3F51-F501-E90A9784FD06}"/>
              </a:ext>
            </a:extLst>
          </p:cNvPr>
          <p:cNvSpPr/>
          <p:nvPr/>
        </p:nvSpPr>
        <p:spPr>
          <a:xfrm>
            <a:off x="87085" y="2308329"/>
            <a:ext cx="1036320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D6002315-23AD-53F9-1065-B3CC3C387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711" y="391886"/>
            <a:ext cx="4306043" cy="626568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F45C16-35A7-FE57-6095-EDF29043E493}"/>
              </a:ext>
            </a:extLst>
          </p:cNvPr>
          <p:cNvSpPr/>
          <p:nvPr/>
        </p:nvSpPr>
        <p:spPr>
          <a:xfrm>
            <a:off x="376244" y="2308329"/>
            <a:ext cx="6886202" cy="4271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people are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responsible for their own exploitation. </a:t>
            </a:r>
          </a:p>
          <a:p>
            <a:pPr marL="14287">
              <a:spcAft>
                <a:spcPts val="6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Safety Plan does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put all the action &amp; expectation on the young person to ‘keep themselves safe’. Instead, it is a practical tool the young person can rely on when they don’t feel safe. </a:t>
            </a:r>
          </a:p>
        </p:txBody>
      </p:sp>
    </p:spTree>
    <p:extLst>
      <p:ext uri="{BB962C8B-B14F-4D97-AF65-F5344CB8AC3E}">
        <p14:creationId xmlns:p14="http://schemas.microsoft.com/office/powerpoint/2010/main" val="298647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39AFC5B-24BA-01A5-57CA-FAE553D1B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89244" y="-1735642"/>
            <a:ext cx="6209199" cy="109780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2EA8A2-3766-1225-CCF6-F7EB53C89EC2}"/>
              </a:ext>
            </a:extLst>
          </p:cNvPr>
          <p:cNvSpPr/>
          <p:nvPr/>
        </p:nvSpPr>
        <p:spPr>
          <a:xfrm>
            <a:off x="0" y="78013"/>
            <a:ext cx="11800114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Island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5F32-605D-195F-CDCA-C3DC3D74F2F6}"/>
              </a:ext>
            </a:extLst>
          </p:cNvPr>
          <p:cNvSpPr/>
          <p:nvPr/>
        </p:nvSpPr>
        <p:spPr>
          <a:xfrm>
            <a:off x="674914" y="1560285"/>
            <a:ext cx="10363200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7F209-F122-3F51-F501-E90A9784FD06}"/>
              </a:ext>
            </a:extLst>
          </p:cNvPr>
          <p:cNvSpPr/>
          <p:nvPr/>
        </p:nvSpPr>
        <p:spPr>
          <a:xfrm>
            <a:off x="304801" y="1182913"/>
            <a:ext cx="1036320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E7CCC-97FC-F968-4C23-D81F9BAAF14F}"/>
              </a:ext>
            </a:extLst>
          </p:cNvPr>
          <p:cNvSpPr/>
          <p:nvPr/>
        </p:nvSpPr>
        <p:spPr>
          <a:xfrm>
            <a:off x="304801" y="1680101"/>
            <a:ext cx="4604432" cy="44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EA8A2-3766-1225-CCF6-F7EB53C89EC2}"/>
              </a:ext>
            </a:extLst>
          </p:cNvPr>
          <p:cNvSpPr/>
          <p:nvPr/>
        </p:nvSpPr>
        <p:spPr>
          <a:xfrm>
            <a:off x="0" y="78013"/>
            <a:ext cx="11800114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Island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5F32-605D-195F-CDCA-C3DC3D74F2F6}"/>
              </a:ext>
            </a:extLst>
          </p:cNvPr>
          <p:cNvSpPr/>
          <p:nvPr/>
        </p:nvSpPr>
        <p:spPr>
          <a:xfrm>
            <a:off x="674914" y="1560285"/>
            <a:ext cx="10363200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7F209-F122-3F51-F501-E90A9784FD06}"/>
              </a:ext>
            </a:extLst>
          </p:cNvPr>
          <p:cNvSpPr/>
          <p:nvPr/>
        </p:nvSpPr>
        <p:spPr>
          <a:xfrm>
            <a:off x="304801" y="1182913"/>
            <a:ext cx="1036320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E7CCC-97FC-F968-4C23-D81F9BAAF14F}"/>
              </a:ext>
            </a:extLst>
          </p:cNvPr>
          <p:cNvSpPr/>
          <p:nvPr/>
        </p:nvSpPr>
        <p:spPr>
          <a:xfrm>
            <a:off x="304801" y="1680101"/>
            <a:ext cx="4604432" cy="44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C1087E1-218A-2004-BCC0-9666D2FBD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428" y="391886"/>
            <a:ext cx="6698630" cy="63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019EE9-0EA5-4961-81A7-4C372C5E5D70}"/>
              </a:ext>
            </a:extLst>
          </p:cNvPr>
          <p:cNvSpPr/>
          <p:nvPr/>
        </p:nvSpPr>
        <p:spPr>
          <a:xfrm>
            <a:off x="180491" y="277685"/>
            <a:ext cx="11734845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map the significant relationships &amp; contexts for a young person?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527A1A-BBC0-7584-E9F4-B49D335212A1}"/>
              </a:ext>
            </a:extLst>
          </p:cNvPr>
          <p:cNvSpPr/>
          <p:nvPr/>
        </p:nvSpPr>
        <p:spPr>
          <a:xfrm>
            <a:off x="376244" y="1378635"/>
            <a:ext cx="5671669" cy="520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Unlike genograms which are very structured and show the make-up of a young person’s family,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ecomaps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 visual means of a young person showing who is in their network (be that family, friends,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school staff) and what sort of relationships they have with them.  Developing an ecomap with a child or young person can identify the context in which they live, who they feel aligned to, or if they are isolated in certain areas.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B22E0E-7FF5-D643-9BE5-7832813DE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379" y="2025747"/>
            <a:ext cx="5465131" cy="3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019EE9-0EA5-4961-81A7-4C372C5E5D70}"/>
              </a:ext>
            </a:extLst>
          </p:cNvPr>
          <p:cNvSpPr/>
          <p:nvPr/>
        </p:nvSpPr>
        <p:spPr>
          <a:xfrm>
            <a:off x="180491" y="277685"/>
            <a:ext cx="11734845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map the significant relationships &amp; contexts for a young person?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527A1A-BBC0-7584-E9F4-B49D335212A1}"/>
              </a:ext>
            </a:extLst>
          </p:cNvPr>
          <p:cNvSpPr/>
          <p:nvPr/>
        </p:nvSpPr>
        <p:spPr>
          <a:xfrm>
            <a:off x="376244" y="1378635"/>
            <a:ext cx="5671669" cy="520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ecomap: “Harry”, represented by the green circle in the middle of the image.  Through working with him you have developed the following ecomap.</a:t>
            </a:r>
          </a:p>
          <a:p>
            <a:pPr marL="14287">
              <a:spcAft>
                <a:spcPts val="6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 This image is computer generated to allow ease of reading across devices – ecomaps are often best done when hand drawn by the individual concerned.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B22E0E-7FF5-D643-9BE5-7832813DE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379" y="2025747"/>
            <a:ext cx="5465131" cy="3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019EE9-0EA5-4961-81A7-4C372C5E5D70}"/>
              </a:ext>
            </a:extLst>
          </p:cNvPr>
          <p:cNvSpPr/>
          <p:nvPr/>
        </p:nvSpPr>
        <p:spPr>
          <a:xfrm>
            <a:off x="180491" y="277685"/>
            <a:ext cx="11734845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map the significant relationships &amp; contexts for a young person?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527A1A-BBC0-7584-E9F4-B49D335212A1}"/>
              </a:ext>
            </a:extLst>
          </p:cNvPr>
          <p:cNvSpPr/>
          <p:nvPr/>
        </p:nvSpPr>
        <p:spPr>
          <a:xfrm>
            <a:off x="180490" y="1656320"/>
            <a:ext cx="6629467" cy="520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tips: </a:t>
            </a:r>
          </a:p>
          <a:p>
            <a:pPr marL="446088" indent="-433388">
              <a:spcAft>
                <a:spcPts val="600"/>
              </a:spcAft>
              <a:buFont typeface="System Font Regular"/>
              <a:buChar char="▷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 a large sheet of paper and ensure that the child / young person is in the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paper.  </a:t>
            </a:r>
          </a:p>
          <a:p>
            <a:pPr marL="446088" indent="-433388">
              <a:spcAft>
                <a:spcPts val="600"/>
              </a:spcAft>
              <a:buFont typeface="System Font Regular"/>
              <a:buChar char="▷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cut out shapes which can be moved around as needed before the final version is stuck down.</a:t>
            </a:r>
          </a:p>
          <a:p>
            <a:pPr marL="446088" indent="-433388">
              <a:spcAft>
                <a:spcPts val="600"/>
              </a:spcAft>
              <a:buFont typeface="System Font Regular"/>
              <a:buChar char="▷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strength of relationships can be illustrated however the young person feels they want to do it.  It is however important that there is a key so that the ecomap can be understood. </a:t>
            </a:r>
          </a:p>
          <a:p>
            <a:pPr marL="446088" indent="-433388">
              <a:spcAft>
                <a:spcPts val="600"/>
              </a:spcAft>
              <a:buFont typeface="System Font Regular"/>
              <a:buChar char="▷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the ecomap – things change! </a:t>
            </a:r>
          </a:p>
          <a:p>
            <a:pPr marL="446088" indent="-433388">
              <a:spcAft>
                <a:spcPts val="600"/>
              </a:spcAft>
              <a:buFont typeface="System Font Regular"/>
              <a:buChar char="▷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encourage the young person’s creativity &amp;  ownership of the document.</a:t>
            </a:r>
          </a:p>
          <a:p>
            <a:pPr marL="14287">
              <a:spcAft>
                <a:spcPts val="6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B22E0E-7FF5-D643-9BE5-7832813DE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3992" y="3854885"/>
            <a:ext cx="4491344" cy="300311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3234D0E-AADD-AE65-10B1-387925CD0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0620" y="1597138"/>
            <a:ext cx="3886842" cy="169303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76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EA8A2-3766-1225-CCF6-F7EB53C89EC2}"/>
              </a:ext>
            </a:extLst>
          </p:cNvPr>
          <p:cNvSpPr/>
          <p:nvPr/>
        </p:nvSpPr>
        <p:spPr>
          <a:xfrm>
            <a:off x="0" y="287527"/>
            <a:ext cx="11800114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I use an ecomap to understand a young person’s relationships and contexts?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5F32-605D-195F-CDCA-C3DC3D74F2F6}"/>
              </a:ext>
            </a:extLst>
          </p:cNvPr>
          <p:cNvSpPr/>
          <p:nvPr/>
        </p:nvSpPr>
        <p:spPr>
          <a:xfrm>
            <a:off x="674914" y="1560285"/>
            <a:ext cx="10363200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7F209-F122-3F51-F501-E90A9784FD06}"/>
              </a:ext>
            </a:extLst>
          </p:cNvPr>
          <p:cNvSpPr/>
          <p:nvPr/>
        </p:nvSpPr>
        <p:spPr>
          <a:xfrm>
            <a:off x="304801" y="1182913"/>
            <a:ext cx="1036320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E7CCC-97FC-F968-4C23-D81F9BAAF14F}"/>
              </a:ext>
            </a:extLst>
          </p:cNvPr>
          <p:cNvSpPr/>
          <p:nvPr/>
        </p:nvSpPr>
        <p:spPr>
          <a:xfrm>
            <a:off x="304801" y="1680101"/>
            <a:ext cx="4604432" cy="44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Ecomap">
            <a:hlinkClick r:id="" action="ppaction://media"/>
            <a:extLst>
              <a:ext uri="{FF2B5EF4-FFF2-40B4-BE49-F238E27FC236}">
                <a16:creationId xmlns:a16="http://schemas.microsoft.com/office/drawing/2014/main" id="{09E3A072-8AC5-A73C-082A-0804D5833F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6386" y="1579317"/>
            <a:ext cx="8207830" cy="46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EA8A2-3766-1225-CCF6-F7EB53C89EC2}"/>
              </a:ext>
            </a:extLst>
          </p:cNvPr>
          <p:cNvSpPr/>
          <p:nvPr/>
        </p:nvSpPr>
        <p:spPr>
          <a:xfrm>
            <a:off x="87085" y="616856"/>
            <a:ext cx="11800114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we build safety for young people, their peers and the locations they spend time in?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5F32-605D-195F-CDCA-C3DC3D74F2F6}"/>
              </a:ext>
            </a:extLst>
          </p:cNvPr>
          <p:cNvSpPr/>
          <p:nvPr/>
        </p:nvSpPr>
        <p:spPr>
          <a:xfrm>
            <a:off x="674914" y="1560285"/>
            <a:ext cx="10363200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7F209-F122-3F51-F501-E90A9784FD06}"/>
              </a:ext>
            </a:extLst>
          </p:cNvPr>
          <p:cNvSpPr/>
          <p:nvPr/>
        </p:nvSpPr>
        <p:spPr>
          <a:xfrm>
            <a:off x="304801" y="1182913"/>
            <a:ext cx="1036320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6E7CCC-97FC-F968-4C23-D81F9BAAF14F}"/>
              </a:ext>
            </a:extLst>
          </p:cNvPr>
          <p:cNvSpPr/>
          <p:nvPr/>
        </p:nvSpPr>
        <p:spPr>
          <a:xfrm>
            <a:off x="304800" y="2218944"/>
            <a:ext cx="10363200" cy="44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safety map with young people? </a:t>
            </a:r>
          </a:p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plan &amp; build safety with young people, parents,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carers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professionals? </a:t>
            </a:r>
          </a:p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respond to abuse from image sharing?</a:t>
            </a:r>
          </a:p>
          <a:p>
            <a:pPr marL="720725" indent="-706438">
              <a:spcAft>
                <a:spcPts val="600"/>
              </a:spcAft>
              <a:buFont typeface="System Font Regular"/>
              <a:buChar char="▷"/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2EA8A2-3766-1225-CCF6-F7EB53C89EC2}"/>
              </a:ext>
            </a:extLst>
          </p:cNvPr>
          <p:cNvSpPr/>
          <p:nvPr/>
        </p:nvSpPr>
        <p:spPr>
          <a:xfrm>
            <a:off x="87085" y="122517"/>
            <a:ext cx="11800115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I safety map with a young person?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5F32-605D-195F-CDCA-C3DC3D74F2F6}"/>
              </a:ext>
            </a:extLst>
          </p:cNvPr>
          <p:cNvSpPr/>
          <p:nvPr/>
        </p:nvSpPr>
        <p:spPr>
          <a:xfrm>
            <a:off x="674914" y="1560285"/>
            <a:ext cx="10363200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7F209-F122-3F51-F501-E90A9784FD06}"/>
              </a:ext>
            </a:extLst>
          </p:cNvPr>
          <p:cNvSpPr/>
          <p:nvPr/>
        </p:nvSpPr>
        <p:spPr>
          <a:xfrm>
            <a:off x="87085" y="2308329"/>
            <a:ext cx="10363200" cy="75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>
              <a:spcAft>
                <a:spcPts val="600"/>
              </a:spcAft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DBE426-0593-7251-DA55-713EE2D4491C}"/>
              </a:ext>
            </a:extLst>
          </p:cNvPr>
          <p:cNvSpPr/>
          <p:nvPr/>
        </p:nvSpPr>
        <p:spPr>
          <a:xfrm>
            <a:off x="321263" y="1195754"/>
            <a:ext cx="7415968" cy="4905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1487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out where the young person spends time</a:t>
            </a:r>
          </a:p>
          <a:p>
            <a:pPr marL="471487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out a large map of London/Lambeth and any other locations</a:t>
            </a:r>
          </a:p>
          <a:p>
            <a:pPr marL="471487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traffic light system to identify areas of safety and concern</a:t>
            </a:r>
          </a:p>
          <a:p>
            <a:pPr marL="471487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information to safety plan with the young person</a:t>
            </a:r>
          </a:p>
        </p:txBody>
      </p:sp>
      <p:pic>
        <p:nvPicPr>
          <p:cNvPr id="21506" name="Picture 2" descr="Traffic Lights - Marketing Teacher">
            <a:extLst>
              <a:ext uri="{FF2B5EF4-FFF2-40B4-BE49-F238E27FC236}">
                <a16:creationId xmlns:a16="http://schemas.microsoft.com/office/drawing/2014/main" id="{15EAA283-D0C9-D28F-5CD2-9F6362BA2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3153" y="1027164"/>
            <a:ext cx="657202" cy="13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ffic Lights - Marketing Teacher">
            <a:extLst>
              <a:ext uri="{FF2B5EF4-FFF2-40B4-BE49-F238E27FC236}">
                <a16:creationId xmlns:a16="http://schemas.microsoft.com/office/drawing/2014/main" id="{23F2BB5B-201E-E47B-2564-FC7012C6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0709" y="1027164"/>
            <a:ext cx="657202" cy="13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ffic Lights - Marketing Teacher">
            <a:extLst>
              <a:ext uri="{FF2B5EF4-FFF2-40B4-BE49-F238E27FC236}">
                <a16:creationId xmlns:a16="http://schemas.microsoft.com/office/drawing/2014/main" id="{319A715A-7077-133C-E1B0-792E36325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8265" y="1027164"/>
            <a:ext cx="682598" cy="13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News Release: A new political map for Lambeth Borough Council | LGBCE Site">
            <a:extLst>
              <a:ext uri="{FF2B5EF4-FFF2-40B4-BE49-F238E27FC236}">
                <a16:creationId xmlns:a16="http://schemas.microsoft.com/office/drawing/2014/main" id="{9F2A8F95-0837-DF3D-A810-32EA45780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0079" y="3344583"/>
            <a:ext cx="175846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C3F7D8-C99B-7DAE-38DB-24EAC4F37462}"/>
              </a:ext>
            </a:extLst>
          </p:cNvPr>
          <p:cNvSpPr/>
          <p:nvPr/>
        </p:nvSpPr>
        <p:spPr>
          <a:xfrm>
            <a:off x="7653469" y="2543802"/>
            <a:ext cx="1116570" cy="41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492A3-5A5D-2DB4-839F-8B2DC56092C9}"/>
              </a:ext>
            </a:extLst>
          </p:cNvPr>
          <p:cNvSpPr/>
          <p:nvPr/>
        </p:nvSpPr>
        <p:spPr>
          <a:xfrm>
            <a:off x="9201025" y="2529393"/>
            <a:ext cx="1116570" cy="41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safe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BE0A45-1F9A-74BD-B255-A0FDD2ED2A1C}"/>
              </a:ext>
            </a:extLst>
          </p:cNvPr>
          <p:cNvSpPr/>
          <p:nvPr/>
        </p:nvSpPr>
        <p:spPr>
          <a:xfrm>
            <a:off x="10775682" y="2546331"/>
            <a:ext cx="1116570" cy="41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78139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044C2B6654E45BABA6B95150BCADC" ma:contentTypeVersion="12" ma:contentTypeDescription="Create a new document." ma:contentTypeScope="" ma:versionID="5a941a0eee41e3451dc6aac1f7fc0f3d">
  <xsd:schema xmlns:xsd="http://www.w3.org/2001/XMLSchema" xmlns:xs="http://www.w3.org/2001/XMLSchema" xmlns:p="http://schemas.microsoft.com/office/2006/metadata/properties" xmlns:ns2="677e16b0-dad0-4570-9afd-fd4289c8b254" xmlns:ns3="21d4ce80-a5f8-4a3e-ae4c-58c34d9adb45" targetNamespace="http://schemas.microsoft.com/office/2006/metadata/properties" ma:root="true" ma:fieldsID="0d44a3a15e216921f20fd02001df6a98" ns2:_="" ns3:_="">
    <xsd:import namespace="677e16b0-dad0-4570-9afd-fd4289c8b254"/>
    <xsd:import namespace="21d4ce80-a5f8-4a3e-ae4c-58c34d9adb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e16b0-dad0-4570-9afd-fd4289c8b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f3f23c5-8d61-4350-8abb-347846498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ce80-a5f8-4a3e-ae4c-58c34d9ad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86311-03fb-4a84-b1ab-d6aec9355fda}" ma:internalName="TaxCatchAll" ma:showField="CatchAllData" ma:web="21d4ce80-a5f8-4a3e-ae4c-58c34d9adb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d4ce80-a5f8-4a3e-ae4c-58c34d9adb45" xsi:nil="true"/>
    <lcf76f155ced4ddcb4097134ff3c332f xmlns="677e16b0-dad0-4570-9afd-fd4289c8b2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CDB16D-A09C-492B-8B0B-B439E8E5E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e16b0-dad0-4570-9afd-fd4289c8b254"/>
    <ds:schemaRef ds:uri="21d4ce80-a5f8-4a3e-ae4c-58c34d9ad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ABF651-20D7-43FB-9CA1-917546734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E69DE-E52E-4FFD-9BCE-F9113EF16497}">
  <ds:schemaRefs>
    <ds:schemaRef ds:uri="677e16b0-dad0-4570-9afd-fd4289c8b254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21d4ce80-a5f8-4a3e-ae4c-58c34d9adb4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529</Words>
  <Application>Microsoft Macintosh PowerPoint</Application>
  <PresentationFormat>Widescreen</PresentationFormat>
  <Paragraphs>40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Wessels</dc:creator>
  <cp:lastModifiedBy>Connie Wessels</cp:lastModifiedBy>
  <cp:revision>1</cp:revision>
  <dcterms:created xsi:type="dcterms:W3CDTF">2022-10-12T16:10:15Z</dcterms:created>
  <dcterms:modified xsi:type="dcterms:W3CDTF">2023-02-06T07:06:21Z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0x010100273044C2B6654E45BABA6B95150BCADC</vt:lpwstr>
  </property>
  <property fmtid="{D5CDD505-2E9C-101B-9397-08002B2CF9AE}" pid="3" name="MediaServiceImageTags">
    <vt:lpwstr/>
  </property>
</Properties>
</file>